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Gothic A1" panose="020B0600000101010101" pitchFamily="34" charset="-127"/>
      <p:regular r:id="rId19"/>
    </p:embeddedFont>
    <p:embeddedFont>
      <p:font typeface="Gothic A1 Bold" panose="020B0600000101010101" pitchFamily="34" charset="-127"/>
      <p:regular r:id="rId20"/>
    </p:embeddedFont>
    <p:embeddedFont>
      <p:font typeface="Gothic A1 Heavy" panose="020B0600000101010101" pitchFamily="34" charset="-127"/>
      <p:regular r:id="rId21"/>
    </p:embeddedFont>
    <p:embeddedFont>
      <p:font typeface="Gothic A1 Medium" panose="020B0600000101010101" pitchFamily="34" charset="-127"/>
      <p:regular r:id="rId22"/>
    </p:embeddedFont>
    <p:embeddedFont>
      <p:font typeface="Gothic A1 Semi-Bold" panose="020B0600000101010101" pitchFamily="34" charset="-127"/>
      <p:regular r:id="rId23"/>
    </p:embeddedFont>
    <p:embeddedFont>
      <p:font typeface="Gothic A1 Ultra-Bold" panose="020B0600000101010101" pitchFamily="34" charset="-127"/>
      <p:regular r:id="rId24"/>
    </p:embeddedFont>
    <p:embeddedFont>
      <p:font typeface="Nanum Square Bold" panose="020B0600000101010101" pitchFamily="34" charset="-127"/>
      <p:regular r:id="rId25"/>
    </p:embeddedFont>
    <p:embeddedFont>
      <p:font typeface="TDTD평고딕" panose="020B0600000101010101" pitchFamily="34" charset="-127"/>
      <p:regular r:id="rId26"/>
    </p:embeddedFont>
    <p:embeddedFont>
      <p:font typeface="Tlab 돋움 미디움" panose="020B0600000101010101" pitchFamily="34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756" y="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(세계전) 문제점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331259" y="1166066"/>
            <a:ext cx="9186353" cy="7954867"/>
            <a:chOff x="0" y="0"/>
            <a:chExt cx="7029450" cy="6087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t="-7728" b="-772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000870" y="444639"/>
            <a:ext cx="2934435" cy="2934435"/>
          </a:xfrm>
          <a:custGeom>
            <a:avLst/>
            <a:gdLst/>
            <a:ahLst/>
            <a:cxnLst/>
            <a:rect l="l" t="t" r="r" b="b"/>
            <a:pathLst>
              <a:path w="2934435" h="2934435">
                <a:moveTo>
                  <a:pt x="0" y="0"/>
                </a:moveTo>
                <a:lnTo>
                  <a:pt x="2934435" y="0"/>
                </a:lnTo>
                <a:lnTo>
                  <a:pt x="2934435" y="2934434"/>
                </a:lnTo>
                <a:lnTo>
                  <a:pt x="0" y="2934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924436" y="7866622"/>
            <a:ext cx="1468750" cy="2937500"/>
          </a:xfrm>
          <a:custGeom>
            <a:avLst/>
            <a:gdLst/>
            <a:ahLst/>
            <a:cxnLst/>
            <a:rect l="l" t="t" r="r" b="b"/>
            <a:pathLst>
              <a:path w="1468750" h="2937500">
                <a:moveTo>
                  <a:pt x="0" y="0"/>
                </a:moveTo>
                <a:lnTo>
                  <a:pt x="1468750" y="0"/>
                </a:lnTo>
                <a:lnTo>
                  <a:pt x="1468750" y="2937500"/>
                </a:lnTo>
                <a:lnTo>
                  <a:pt x="0" y="293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424367" y="2568817"/>
            <a:ext cx="2627846" cy="1313923"/>
            <a:chOff x="0" y="0"/>
            <a:chExt cx="3503795" cy="1751897"/>
          </a:xfrm>
        </p:grpSpPr>
        <p:sp>
          <p:nvSpPr>
            <p:cNvPr id="7" name="Freeform 7"/>
            <p:cNvSpPr/>
            <p:nvPr/>
          </p:nvSpPr>
          <p:spPr>
            <a:xfrm>
              <a:off x="1751897" y="0"/>
              <a:ext cx="1751897" cy="1751897"/>
            </a:xfrm>
            <a:custGeom>
              <a:avLst/>
              <a:gdLst/>
              <a:ahLst/>
              <a:cxnLst/>
              <a:rect l="l" t="t" r="r" b="b"/>
              <a:pathLst>
                <a:path w="1751897" h="1751897">
                  <a:moveTo>
                    <a:pt x="0" y="0"/>
                  </a:moveTo>
                  <a:lnTo>
                    <a:pt x="1751898" y="0"/>
                  </a:lnTo>
                  <a:lnTo>
                    <a:pt x="1751898" y="1751897"/>
                  </a:lnTo>
                  <a:lnTo>
                    <a:pt x="0" y="175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751897" cy="1751897"/>
            </a:xfrm>
            <a:custGeom>
              <a:avLst/>
              <a:gdLst/>
              <a:ahLst/>
              <a:cxnLst/>
              <a:rect l="l" t="t" r="r" b="b"/>
              <a:pathLst>
                <a:path w="1751897" h="1751897">
                  <a:moveTo>
                    <a:pt x="0" y="0"/>
                  </a:moveTo>
                  <a:lnTo>
                    <a:pt x="1751897" y="0"/>
                  </a:lnTo>
                  <a:lnTo>
                    <a:pt x="1751897" y="1751897"/>
                  </a:lnTo>
                  <a:lnTo>
                    <a:pt x="0" y="175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47725"/>
            <a:ext cx="7989824" cy="1064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6"/>
              </a:lnSpc>
            </a:pPr>
            <a:r>
              <a:rPr lang="en-US" sz="2400">
                <a:solidFill>
                  <a:srgbClr val="FFFFFF"/>
                </a:solidFill>
                <a:ea typeface="Gothic A1 Medium"/>
              </a:rPr>
              <a:t>제10회 대한민국 SW융합해커톤 대회</a:t>
            </a:r>
          </a:p>
          <a:p>
            <a:pPr>
              <a:lnSpc>
                <a:spcPts val="4176"/>
              </a:lnSpc>
            </a:pPr>
            <a:r>
              <a:rPr lang="en-US" sz="2400">
                <a:solidFill>
                  <a:srgbClr val="FFFFFF"/>
                </a:solidFill>
                <a:latin typeface="Gothic A1 Medium"/>
              </a:rPr>
              <a:t>2023/08/27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256657"/>
            <a:ext cx="7989824" cy="20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08"/>
              </a:lnSpc>
            </a:pPr>
            <a:r>
              <a:rPr lang="en-US" sz="11038" spc="-441">
                <a:solidFill>
                  <a:srgbClr val="FFFFFF"/>
                </a:solidFill>
                <a:latin typeface="Gothic A1 Heavy"/>
              </a:rPr>
              <a:t>Blue NavI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578237"/>
            <a:ext cx="7989824" cy="56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5"/>
              </a:lnSpc>
            </a:pPr>
            <a:r>
              <a:rPr lang="en-US" sz="3924" spc="-90" dirty="0">
                <a:solidFill>
                  <a:srgbClr val="FFFFFF"/>
                </a:solidFill>
                <a:latin typeface="Gothic A1"/>
              </a:rPr>
              <a:t>The Blue Ocean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220200"/>
            <a:ext cx="892224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ea typeface="Tlab 돋움 미디움"/>
              </a:rPr>
              <a:t>지정과제 2:선박 운항 데이터를 활용한 신서비스 및 서비스 개발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999629">
            <a:off x="6845928" y="-1760464"/>
            <a:ext cx="14298299" cy="27615308"/>
            <a:chOff x="0" y="0"/>
            <a:chExt cx="3765807" cy="72731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7273168"/>
            </a:xfrm>
            <a:custGeom>
              <a:avLst/>
              <a:gdLst/>
              <a:ahLst/>
              <a:cxnLst/>
              <a:rect l="l" t="t" r="r" b="b"/>
              <a:pathLst>
                <a:path w="3765807" h="7273168">
                  <a:moveTo>
                    <a:pt x="0" y="0"/>
                  </a:moveTo>
                  <a:lnTo>
                    <a:pt x="3765807" y="0"/>
                  </a:lnTo>
                  <a:lnTo>
                    <a:pt x="3765807" y="7273168"/>
                  </a:lnTo>
                  <a:lnTo>
                    <a:pt x="0" y="7273168"/>
                  </a:lnTo>
                  <a:lnTo>
                    <a:pt x="0" y="0"/>
                  </a:lnTo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069412">
            <a:off x="-2675620" y="-4824841"/>
            <a:ext cx="5101593" cy="5731459"/>
            <a:chOff x="0" y="0"/>
            <a:chExt cx="1343629" cy="1509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lnTo>
                    <a:pt x="0" y="0"/>
                  </a:lnTo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254933" y="2990970"/>
            <a:ext cx="506402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079657" y="2443283"/>
            <a:ext cx="9515937" cy="6257093"/>
          </a:xfrm>
          <a:custGeom>
            <a:avLst/>
            <a:gdLst/>
            <a:ahLst/>
            <a:cxnLst/>
            <a:rect l="l" t="t" r="r" b="b"/>
            <a:pathLst>
              <a:path w="9515937" h="6257093">
                <a:moveTo>
                  <a:pt x="0" y="0"/>
                </a:moveTo>
                <a:lnTo>
                  <a:pt x="9515937" y="0"/>
                </a:lnTo>
                <a:lnTo>
                  <a:pt x="9515937" y="6257093"/>
                </a:lnTo>
                <a:lnTo>
                  <a:pt x="0" y="625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8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486861" y="2433758"/>
            <a:ext cx="328246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41A4FF"/>
                </a:solidFill>
                <a:latin typeface="TDTD평고딕"/>
              </a:rPr>
              <a:t>01: 불안감 감소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6861" y="4844277"/>
            <a:ext cx="523035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41A4FF"/>
                </a:solidFill>
                <a:latin typeface="TDTD평고딕"/>
              </a:rPr>
              <a:t>02: 예측 시뮬레이션의 기반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6860" y="3237376"/>
            <a:ext cx="6447339" cy="1283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 dirty="0">
                <a:solidFill>
                  <a:srgbClr val="41A4FF"/>
                </a:solidFill>
                <a:ea typeface="Tlab 돋움 레귤러"/>
              </a:rPr>
              <a:t>시민들의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막연한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불안감으로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인한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수산품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수요의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감소가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예상되는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상황에서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실시간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해안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수질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데이터를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제공함으로써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불안감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감소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효과를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기대할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 수 </a:t>
            </a:r>
            <a:r>
              <a:rPr lang="en-US" sz="2400" dirty="0" err="1">
                <a:solidFill>
                  <a:srgbClr val="41A4FF"/>
                </a:solidFill>
                <a:ea typeface="Tlab 돋움 레귤러"/>
              </a:rPr>
              <a:t>있다</a:t>
            </a:r>
            <a:r>
              <a:rPr lang="en-US" sz="2400" dirty="0">
                <a:solidFill>
                  <a:srgbClr val="41A4FF"/>
                </a:solidFill>
                <a:ea typeface="Tlab 돋움 레귤러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6861" y="7555727"/>
            <a:ext cx="6152022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41A4FF"/>
                </a:solidFill>
                <a:ea typeface="Tlab 돋움 레귤러"/>
              </a:rPr>
              <a:t>축적된 데이터들로 변화하는 해수의 현황,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41A4FF"/>
                </a:solidFill>
                <a:ea typeface="Tlab 돋움 레귤러"/>
              </a:rPr>
              <a:t>그로인한 어종의 변화 등 관련 연구에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1A4FF"/>
                </a:solidFill>
                <a:ea typeface="Tlab 돋움 레귤러"/>
              </a:rPr>
              <a:t>기여할 수 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00548"/>
            <a:ext cx="503781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79"/>
              </a:lnSpc>
              <a:spcBef>
                <a:spcPct val="0"/>
              </a:spcBef>
            </a:pPr>
            <a:r>
              <a:rPr lang="en-US" sz="6232">
                <a:solidFill>
                  <a:srgbClr val="215CEE"/>
                </a:solidFill>
                <a:ea typeface="Gothic A1 Bold"/>
              </a:rPr>
              <a:t>예측 </a:t>
            </a:r>
            <a:r>
              <a:rPr lang="en-US" sz="6232">
                <a:solidFill>
                  <a:srgbClr val="215CEE"/>
                </a:solidFill>
                <a:ea typeface="Gothic A1"/>
              </a:rPr>
              <a:t>기대효과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6861" y="5644377"/>
            <a:ext cx="486504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1A4FF"/>
                </a:solidFill>
                <a:ea typeface="Tlab 돋움 레귤러"/>
              </a:rPr>
              <a:t>축적된 대량의 데이터는 향후 수질 예측 시뮬레이션의 기반이 될 수 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6861" y="6755627"/>
            <a:ext cx="523035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41A4FF"/>
                </a:solidFill>
                <a:latin typeface="TDTD평고딕"/>
              </a:rPr>
              <a:t>03: 관련 연구에 기여</a:t>
            </a:r>
          </a:p>
        </p:txBody>
      </p:sp>
      <p:sp>
        <p:nvSpPr>
          <p:cNvPr id="17" name="AutoShape 17"/>
          <p:cNvSpPr/>
          <p:nvPr/>
        </p:nvSpPr>
        <p:spPr>
          <a:xfrm>
            <a:off x="-1140468" y="1724497"/>
            <a:ext cx="5463662" cy="28572"/>
          </a:xfrm>
          <a:prstGeom prst="line">
            <a:avLst/>
          </a:prstGeom>
          <a:ln w="57150" cap="flat">
            <a:solidFill>
              <a:srgbClr val="215C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5844" y="149112"/>
            <a:ext cx="9038217" cy="175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28"/>
              </a:lnSpc>
            </a:pPr>
            <a:r>
              <a:rPr lang="en-US" sz="5590" spc="-223" dirty="0" err="1">
                <a:solidFill>
                  <a:srgbClr val="004CC7"/>
                </a:solidFill>
                <a:ea typeface="Gothic A1"/>
              </a:rPr>
              <a:t>오염수</a:t>
            </a:r>
            <a:r>
              <a:rPr lang="en-US" sz="5590" spc="-223" dirty="0">
                <a:solidFill>
                  <a:srgbClr val="004CC7"/>
                </a:solidFill>
                <a:ea typeface="Gothic A1"/>
              </a:rPr>
              <a:t> </a:t>
            </a:r>
            <a:r>
              <a:rPr lang="en-US" sz="5590" spc="-223" dirty="0" err="1">
                <a:solidFill>
                  <a:srgbClr val="004CC7"/>
                </a:solidFill>
                <a:ea typeface="Gothic A1 Heavy"/>
              </a:rPr>
              <a:t>배출</a:t>
            </a:r>
            <a:r>
              <a:rPr lang="en-US" sz="5590" spc="-223" dirty="0">
                <a:solidFill>
                  <a:srgbClr val="004CC7"/>
                </a:solidFill>
                <a:ea typeface="Gothic A1 Heavy"/>
              </a:rPr>
              <a:t> </a:t>
            </a:r>
          </a:p>
          <a:p>
            <a:pPr marL="0" lvl="0" indent="0" algn="l">
              <a:lnSpc>
                <a:spcPts val="6428"/>
              </a:lnSpc>
            </a:pPr>
            <a:r>
              <a:rPr lang="en-US" sz="5590" spc="-223" dirty="0" err="1">
                <a:solidFill>
                  <a:srgbClr val="004CC7"/>
                </a:solidFill>
                <a:ea typeface="Gothic A1"/>
              </a:rPr>
              <a:t>선박</a:t>
            </a:r>
            <a:r>
              <a:rPr lang="en-US" sz="5590" spc="-223" dirty="0">
                <a:solidFill>
                  <a:srgbClr val="004CC7"/>
                </a:solidFill>
                <a:ea typeface="Gothic A1"/>
              </a:rPr>
              <a:t> </a:t>
            </a:r>
            <a:r>
              <a:rPr lang="en-US" sz="5590" spc="-223" dirty="0" err="1">
                <a:solidFill>
                  <a:srgbClr val="004CC7"/>
                </a:solidFill>
                <a:ea typeface="Gothic A1"/>
              </a:rPr>
              <a:t>색출</a:t>
            </a:r>
            <a:r>
              <a:rPr lang="en-US" sz="5590" spc="-223" dirty="0">
                <a:solidFill>
                  <a:srgbClr val="004CC7"/>
                </a:solidFill>
                <a:ea typeface="Gothic A1"/>
              </a:rPr>
              <a:t> </a:t>
            </a:r>
            <a:r>
              <a:rPr lang="en-US" sz="5590" spc="-223" dirty="0" err="1">
                <a:solidFill>
                  <a:srgbClr val="004CC7"/>
                </a:solidFill>
                <a:ea typeface="Gothic A1 Heavy"/>
              </a:rPr>
              <a:t>기대</a:t>
            </a:r>
            <a:endParaRPr lang="en-US" sz="5590" spc="-223" dirty="0">
              <a:solidFill>
                <a:srgbClr val="004CC7"/>
              </a:solidFill>
              <a:ea typeface="Gothic A1 Heavy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157709" y="596699"/>
            <a:ext cx="12767100" cy="1683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3139" y="2576571"/>
            <a:ext cx="6677610" cy="6956204"/>
            <a:chOff x="0" y="-76200"/>
            <a:chExt cx="8903479" cy="9274938"/>
          </a:xfrm>
        </p:grpSpPr>
        <p:sp>
          <p:nvSpPr>
            <p:cNvPr id="5" name="TextBox 5"/>
            <p:cNvSpPr txBox="1"/>
            <p:nvPr/>
          </p:nvSpPr>
          <p:spPr>
            <a:xfrm>
              <a:off x="1741181" y="-76200"/>
              <a:ext cx="781503" cy="4140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46"/>
                </a:lnSpc>
              </a:pPr>
              <a:r>
                <a:rPr lang="en-US" sz="1890" dirty="0" err="1">
                  <a:solidFill>
                    <a:srgbClr val="000000"/>
                  </a:solidFill>
                  <a:ea typeface="Gothic A1 Bold"/>
                </a:rPr>
                <a:t>기름</a:t>
              </a:r>
              <a:endParaRPr lang="en-US" sz="1890" dirty="0">
                <a:solidFill>
                  <a:srgbClr val="000000"/>
                </a:solidFill>
                <a:ea typeface="Gothic A1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979078" y="-76200"/>
              <a:ext cx="1076593" cy="4140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46"/>
                </a:lnSpc>
              </a:pPr>
              <a:r>
                <a:rPr lang="ko-KR" altLang="en-US" sz="1890" dirty="0">
                  <a:solidFill>
                    <a:srgbClr val="000000"/>
                  </a:solidFill>
                  <a:ea typeface="Gothic A1 Bold"/>
                </a:rPr>
                <a:t>폐</a:t>
              </a:r>
              <a:r>
                <a:rPr lang="en-US" sz="1890" dirty="0" err="1">
                  <a:solidFill>
                    <a:srgbClr val="000000"/>
                  </a:solidFill>
                  <a:ea typeface="Gothic A1 Bold"/>
                </a:rPr>
                <a:t>기물</a:t>
              </a:r>
              <a:endParaRPr lang="en-US" sz="1890" dirty="0">
                <a:solidFill>
                  <a:srgbClr val="000000"/>
                </a:solidFill>
                <a:ea typeface="Gothic A1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535829" y="-76200"/>
              <a:ext cx="2069413" cy="452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ea typeface="Gothic A1 Bold"/>
                </a:rPr>
                <a:t>유해 액체 물질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205433" y="-76200"/>
              <a:ext cx="956556" cy="4140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646"/>
                </a:lnSpc>
              </a:pPr>
              <a:r>
                <a:rPr lang="ko-KR" altLang="en-US" sz="1890" dirty="0">
                  <a:solidFill>
                    <a:srgbClr val="000000"/>
                  </a:solidFill>
                  <a:ea typeface="Gothic A1 Bold"/>
                </a:rPr>
                <a:t>기</a:t>
              </a:r>
              <a:r>
                <a:rPr lang="en-US" sz="1890" dirty="0">
                  <a:solidFill>
                    <a:srgbClr val="000000"/>
                  </a:solidFill>
                  <a:ea typeface="Gothic A1 Bold"/>
                </a:rPr>
                <a:t>타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501106" y="128041"/>
              <a:ext cx="5584290" cy="120038"/>
              <a:chOff x="889000" y="-619760"/>
              <a:chExt cx="7089775" cy="152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889000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4DA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460625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89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4437062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1A4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7826375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C6C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830889" y="8802646"/>
              <a:ext cx="780252" cy="396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 dirty="0">
                  <a:solidFill>
                    <a:srgbClr val="000000"/>
                  </a:solidFill>
                  <a:latin typeface="Gothic A1 Bold"/>
                </a:rPr>
                <a:t>2011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42433" y="8802646"/>
              <a:ext cx="774517" cy="396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 dirty="0">
                  <a:solidFill>
                    <a:srgbClr val="000000"/>
                  </a:solidFill>
                  <a:latin typeface="Gothic A1 Bold"/>
                </a:rPr>
                <a:t>2012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653976" y="8802646"/>
              <a:ext cx="881533" cy="396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 dirty="0">
                  <a:solidFill>
                    <a:srgbClr val="000000"/>
                  </a:solidFill>
                  <a:latin typeface="Gothic A1 Bold"/>
                </a:rPr>
                <a:t>2013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565518" y="8802646"/>
              <a:ext cx="774517" cy="396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 dirty="0">
                  <a:solidFill>
                    <a:srgbClr val="000000"/>
                  </a:solidFill>
                  <a:latin typeface="Gothic A1 Bold"/>
                </a:rPr>
                <a:t>2014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477059" y="8802646"/>
              <a:ext cx="881533" cy="396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 dirty="0">
                  <a:solidFill>
                    <a:srgbClr val="000000"/>
                  </a:solidFill>
                  <a:latin typeface="Gothic A1 Bold"/>
                </a:rPr>
                <a:t>2015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88602" y="8802646"/>
              <a:ext cx="881533" cy="396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 dirty="0">
                  <a:solidFill>
                    <a:srgbClr val="000000"/>
                  </a:solidFill>
                  <a:latin typeface="Gothic A1 Bold"/>
                </a:rPr>
                <a:t>2016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300145" y="8802646"/>
              <a:ext cx="846232" cy="396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 dirty="0">
                  <a:solidFill>
                    <a:srgbClr val="000000"/>
                  </a:solidFill>
                  <a:latin typeface="Gothic A1 Bold"/>
                </a:rPr>
                <a:t>2017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211686" y="8802646"/>
              <a:ext cx="774517" cy="396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 dirty="0">
                  <a:solidFill>
                    <a:srgbClr val="000000"/>
                  </a:solidFill>
                  <a:latin typeface="Gothic A1 Bold"/>
                </a:rPr>
                <a:t>2018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123228" y="8802646"/>
              <a:ext cx="774517" cy="396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90" dirty="0">
                  <a:solidFill>
                    <a:srgbClr val="000000"/>
                  </a:solidFill>
                  <a:latin typeface="Gothic A1 Bold"/>
                </a:rPr>
                <a:t>2019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00882" y="616197"/>
              <a:ext cx="8102597" cy="8102597"/>
              <a:chOff x="0" y="0"/>
              <a:chExt cx="10287000" cy="10287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351937"/>
              <a:ext cx="640830" cy="452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500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972457"/>
              <a:ext cx="640830" cy="452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400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3592976"/>
              <a:ext cx="640830" cy="452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300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5213495"/>
              <a:ext cx="640830" cy="452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200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6834015"/>
              <a:ext cx="640830" cy="452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100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75120" y="8454534"/>
              <a:ext cx="265710" cy="452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46"/>
                </a:lnSpc>
              </a:pPr>
              <a:r>
                <a:rPr lang="en-US" sz="1890">
                  <a:solidFill>
                    <a:srgbClr val="000000"/>
                  </a:solidFill>
                  <a:latin typeface="Gothic A1 Bold"/>
                </a:rPr>
                <a:t>0 </a:t>
              </a:r>
            </a:p>
          </p:txBody>
        </p:sp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800882" y="1340430"/>
              <a:ext cx="8102597" cy="7378365"/>
              <a:chOff x="0" y="919480"/>
              <a:chExt cx="10287000" cy="936752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2565400"/>
                <a:ext cx="1028700" cy="77216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7721600">
                    <a:moveTo>
                      <a:pt x="0" y="7721600"/>
                    </a:moveTo>
                    <a:lnTo>
                      <a:pt x="0" y="82296"/>
                    </a:lnTo>
                    <a:cubicBezTo>
                      <a:pt x="0" y="36845"/>
                      <a:pt x="36845" y="0"/>
                      <a:pt x="82296" y="0"/>
                    </a:cubicBezTo>
                    <a:lnTo>
                      <a:pt x="946404" y="0"/>
                    </a:lnTo>
                    <a:cubicBezTo>
                      <a:pt x="991855" y="0"/>
                      <a:pt x="1028700" y="36845"/>
                      <a:pt x="1028700" y="82296"/>
                    </a:cubicBezTo>
                    <a:lnTo>
                      <a:pt x="1028700" y="7721600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1157288" y="2421382"/>
                <a:ext cx="1028700" cy="7865618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7865618">
                    <a:moveTo>
                      <a:pt x="0" y="7865618"/>
                    </a:moveTo>
                    <a:lnTo>
                      <a:pt x="0" y="82296"/>
                    </a:lnTo>
                    <a:cubicBezTo>
                      <a:pt x="0" y="36845"/>
                      <a:pt x="36845" y="0"/>
                      <a:pt x="82296" y="0"/>
                    </a:cubicBezTo>
                    <a:lnTo>
                      <a:pt x="946404" y="0"/>
                    </a:lnTo>
                    <a:cubicBezTo>
                      <a:pt x="991854" y="0"/>
                      <a:pt x="1028700" y="36845"/>
                      <a:pt x="1028700" y="82296"/>
                    </a:cubicBezTo>
                    <a:lnTo>
                      <a:pt x="1028700" y="7865618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314575" y="919480"/>
                <a:ext cx="1028700" cy="9367520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9367520">
                    <a:moveTo>
                      <a:pt x="0" y="9367520"/>
                    </a:moveTo>
                    <a:lnTo>
                      <a:pt x="0" y="82296"/>
                    </a:lnTo>
                    <a:cubicBezTo>
                      <a:pt x="0" y="36845"/>
                      <a:pt x="36845" y="0"/>
                      <a:pt x="82296" y="0"/>
                    </a:cubicBezTo>
                    <a:lnTo>
                      <a:pt x="946404" y="0"/>
                    </a:lnTo>
                    <a:cubicBezTo>
                      <a:pt x="968230" y="0"/>
                      <a:pt x="989162" y="8670"/>
                      <a:pt x="1004596" y="24104"/>
                    </a:cubicBezTo>
                    <a:cubicBezTo>
                      <a:pt x="1020030" y="39537"/>
                      <a:pt x="1028700" y="60470"/>
                      <a:pt x="1028700" y="82296"/>
                    </a:cubicBezTo>
                    <a:lnTo>
                      <a:pt x="1028700" y="9367520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3471862" y="2462530"/>
                <a:ext cx="1028700" cy="7824470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7824470">
                    <a:moveTo>
                      <a:pt x="0" y="7824470"/>
                    </a:moveTo>
                    <a:lnTo>
                      <a:pt x="0" y="82296"/>
                    </a:lnTo>
                    <a:cubicBezTo>
                      <a:pt x="0" y="60470"/>
                      <a:pt x="8671" y="39537"/>
                      <a:pt x="24104" y="24104"/>
                    </a:cubicBezTo>
                    <a:cubicBezTo>
                      <a:pt x="39538" y="8670"/>
                      <a:pt x="60470" y="0"/>
                      <a:pt x="82297" y="0"/>
                    </a:cubicBezTo>
                    <a:lnTo>
                      <a:pt x="946404" y="0"/>
                    </a:lnTo>
                    <a:cubicBezTo>
                      <a:pt x="968231" y="0"/>
                      <a:pt x="989163" y="8670"/>
                      <a:pt x="1004597" y="24104"/>
                    </a:cubicBezTo>
                    <a:cubicBezTo>
                      <a:pt x="1020030" y="39537"/>
                      <a:pt x="1028700" y="60470"/>
                      <a:pt x="1028700" y="82296"/>
                    </a:cubicBezTo>
                    <a:lnTo>
                      <a:pt x="1028700" y="7824470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4629150" y="2215642"/>
                <a:ext cx="1028700" cy="8071358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071358">
                    <a:moveTo>
                      <a:pt x="0" y="8071358"/>
                    </a:moveTo>
                    <a:lnTo>
                      <a:pt x="0" y="82296"/>
                    </a:lnTo>
                    <a:cubicBezTo>
                      <a:pt x="0" y="60470"/>
                      <a:pt x="8670" y="39537"/>
                      <a:pt x="24104" y="24104"/>
                    </a:cubicBezTo>
                    <a:cubicBezTo>
                      <a:pt x="39538" y="8670"/>
                      <a:pt x="60470" y="0"/>
                      <a:pt x="82296" y="0"/>
                    </a:cubicBezTo>
                    <a:lnTo>
                      <a:pt x="946404" y="0"/>
                    </a:lnTo>
                    <a:cubicBezTo>
                      <a:pt x="968230" y="0"/>
                      <a:pt x="989162" y="8670"/>
                      <a:pt x="1004596" y="24104"/>
                    </a:cubicBezTo>
                    <a:cubicBezTo>
                      <a:pt x="1020030" y="39537"/>
                      <a:pt x="1028700" y="60470"/>
                      <a:pt x="1028700" y="82296"/>
                    </a:cubicBezTo>
                    <a:lnTo>
                      <a:pt x="1028700" y="8071358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786438" y="1289812"/>
                <a:ext cx="1028700" cy="8997188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997188">
                    <a:moveTo>
                      <a:pt x="0" y="8997188"/>
                    </a:moveTo>
                    <a:lnTo>
                      <a:pt x="0" y="82296"/>
                    </a:lnTo>
                    <a:cubicBezTo>
                      <a:pt x="0" y="60470"/>
                      <a:pt x="8670" y="39537"/>
                      <a:pt x="24103" y="24104"/>
                    </a:cubicBezTo>
                    <a:cubicBezTo>
                      <a:pt x="39537" y="8670"/>
                      <a:pt x="60469" y="0"/>
                      <a:pt x="82296" y="0"/>
                    </a:cubicBezTo>
                    <a:lnTo>
                      <a:pt x="946404" y="0"/>
                    </a:lnTo>
                    <a:cubicBezTo>
                      <a:pt x="991854" y="0"/>
                      <a:pt x="1028700" y="36845"/>
                      <a:pt x="1028700" y="82296"/>
                    </a:cubicBezTo>
                    <a:lnTo>
                      <a:pt x="1028700" y="8997188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6943725" y="1536700"/>
                <a:ext cx="1028700" cy="87503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750300">
                    <a:moveTo>
                      <a:pt x="0" y="8750300"/>
                    </a:moveTo>
                    <a:lnTo>
                      <a:pt x="0" y="82296"/>
                    </a:lnTo>
                    <a:cubicBezTo>
                      <a:pt x="0" y="36845"/>
                      <a:pt x="36845" y="0"/>
                      <a:pt x="82296" y="0"/>
                    </a:cubicBezTo>
                    <a:lnTo>
                      <a:pt x="946404" y="0"/>
                    </a:lnTo>
                    <a:cubicBezTo>
                      <a:pt x="991855" y="0"/>
                      <a:pt x="1028700" y="36845"/>
                      <a:pt x="1028700" y="82296"/>
                    </a:cubicBezTo>
                    <a:lnTo>
                      <a:pt x="1028700" y="8750300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101012" y="1763014"/>
                <a:ext cx="1028700" cy="8523986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523986">
                    <a:moveTo>
                      <a:pt x="0" y="8523986"/>
                    </a:moveTo>
                    <a:lnTo>
                      <a:pt x="0" y="82296"/>
                    </a:lnTo>
                    <a:cubicBezTo>
                      <a:pt x="0" y="36845"/>
                      <a:pt x="36846" y="0"/>
                      <a:pt x="82296" y="0"/>
                    </a:cubicBezTo>
                    <a:lnTo>
                      <a:pt x="946405" y="0"/>
                    </a:lnTo>
                    <a:cubicBezTo>
                      <a:pt x="991855" y="0"/>
                      <a:pt x="1028700" y="36845"/>
                      <a:pt x="1028700" y="82296"/>
                    </a:cubicBezTo>
                    <a:lnTo>
                      <a:pt x="1028700" y="8523986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258300" y="1392682"/>
                <a:ext cx="1028700" cy="8894318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894318">
                    <a:moveTo>
                      <a:pt x="0" y="8894318"/>
                    </a:moveTo>
                    <a:lnTo>
                      <a:pt x="0" y="82296"/>
                    </a:lnTo>
                    <a:cubicBezTo>
                      <a:pt x="0" y="36845"/>
                      <a:pt x="36845" y="0"/>
                      <a:pt x="82296" y="0"/>
                    </a:cubicBezTo>
                    <a:lnTo>
                      <a:pt x="946404" y="0"/>
                    </a:lnTo>
                    <a:cubicBezTo>
                      <a:pt x="991855" y="0"/>
                      <a:pt x="1028700" y="36845"/>
                      <a:pt x="1028700" y="82296"/>
                    </a:cubicBezTo>
                    <a:lnTo>
                      <a:pt x="1028700" y="8894318"/>
                    </a:lnTo>
                    <a:close/>
                  </a:path>
                </a:pathLst>
              </a:custGeom>
              <a:solidFill>
                <a:srgbClr val="2C6C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0" y="3080173"/>
                <a:ext cx="1028700" cy="7206827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7206827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206827"/>
                    </a:lnTo>
                    <a:lnTo>
                      <a:pt x="0" y="7206827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1157288" y="2647879"/>
                <a:ext cx="1028700" cy="7639121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7639121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639121"/>
                    </a:lnTo>
                    <a:lnTo>
                      <a:pt x="0" y="7639121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2314575" y="1084184"/>
                <a:ext cx="1028700" cy="9202816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9202816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9202816"/>
                    </a:lnTo>
                    <a:lnTo>
                      <a:pt x="0" y="9202816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3471862" y="2750800"/>
                <a:ext cx="1028700" cy="75362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753620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536200"/>
                    </a:lnTo>
                    <a:lnTo>
                      <a:pt x="0" y="7536200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4629150" y="2709807"/>
                <a:ext cx="1028700" cy="7577193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7577193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577193"/>
                    </a:lnTo>
                    <a:lnTo>
                      <a:pt x="0" y="7577193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5786438" y="1536874"/>
                <a:ext cx="1028700" cy="8750126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750126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750126"/>
                    </a:lnTo>
                    <a:lnTo>
                      <a:pt x="0" y="8750126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6943725" y="1660234"/>
                <a:ext cx="1028700" cy="8626766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626766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626766"/>
                    </a:lnTo>
                    <a:lnTo>
                      <a:pt x="0" y="8626766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8101012" y="2030675"/>
                <a:ext cx="1028700" cy="8256325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256325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256325"/>
                    </a:lnTo>
                    <a:lnTo>
                      <a:pt x="0" y="8256325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9258300" y="1598569"/>
                <a:ext cx="1028700" cy="8688431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688431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688431"/>
                    </a:lnTo>
                    <a:lnTo>
                      <a:pt x="0" y="8688431"/>
                    </a:lnTo>
                    <a:close/>
                  </a:path>
                </a:pathLst>
              </a:custGeom>
              <a:solidFill>
                <a:srgbClr val="41A4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0" y="3141946"/>
                <a:ext cx="1028700" cy="7145054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7145054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145054"/>
                    </a:lnTo>
                    <a:lnTo>
                      <a:pt x="0" y="7145054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1157288" y="2874376"/>
                <a:ext cx="1028700" cy="7412624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7412624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412624"/>
                    </a:lnTo>
                    <a:lnTo>
                      <a:pt x="0" y="7412624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2314575" y="1145947"/>
                <a:ext cx="1028700" cy="9141053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9141053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9141053"/>
                    </a:lnTo>
                    <a:lnTo>
                      <a:pt x="0" y="9141053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3471862" y="2812572"/>
                <a:ext cx="1028700" cy="7474428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7474428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474428"/>
                    </a:lnTo>
                    <a:lnTo>
                      <a:pt x="0" y="7474428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4629150" y="2895119"/>
                <a:ext cx="1028700" cy="7391881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7391881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7391881"/>
                    </a:lnTo>
                    <a:lnTo>
                      <a:pt x="0" y="7391881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5786438" y="1969233"/>
                <a:ext cx="1028700" cy="8317767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317767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317767"/>
                    </a:lnTo>
                    <a:lnTo>
                      <a:pt x="0" y="8317767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6943725" y="1824945"/>
                <a:ext cx="1028700" cy="8462055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462055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462055"/>
                    </a:lnTo>
                    <a:lnTo>
                      <a:pt x="0" y="8462055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8101012" y="2133622"/>
                <a:ext cx="1028700" cy="8153378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153378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153378"/>
                    </a:lnTo>
                    <a:lnTo>
                      <a:pt x="0" y="8153378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Freeform 63"/>
              <p:cNvSpPr/>
              <p:nvPr/>
            </p:nvSpPr>
            <p:spPr>
              <a:xfrm>
                <a:off x="9258300" y="1660335"/>
                <a:ext cx="1028700" cy="8626665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8626665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8626665"/>
                    </a:lnTo>
                    <a:lnTo>
                      <a:pt x="0" y="8626665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Freeform 64"/>
              <p:cNvSpPr/>
              <p:nvPr/>
            </p:nvSpPr>
            <p:spPr>
              <a:xfrm>
                <a:off x="0" y="5015721"/>
                <a:ext cx="1028700" cy="5271279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5271279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271279"/>
                    </a:lnTo>
                    <a:lnTo>
                      <a:pt x="0" y="5271279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1157288" y="5262888"/>
                <a:ext cx="1028700" cy="5024112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5024112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024112"/>
                    </a:lnTo>
                    <a:lnTo>
                      <a:pt x="0" y="5024112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2314575" y="4995895"/>
                <a:ext cx="1028700" cy="5291105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5291105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291105"/>
                    </a:lnTo>
                    <a:lnTo>
                      <a:pt x="0" y="5291105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3471862" y="5448183"/>
                <a:ext cx="1028700" cy="4838817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4838817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4838817"/>
                    </a:lnTo>
                    <a:lnTo>
                      <a:pt x="0" y="4838817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4629150" y="5201221"/>
                <a:ext cx="1028700" cy="5085779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5085779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085779"/>
                    </a:lnTo>
                    <a:lnTo>
                      <a:pt x="0" y="5085779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5786438" y="4254560"/>
                <a:ext cx="1028700" cy="6032440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6032440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6032440"/>
                    </a:lnTo>
                    <a:lnTo>
                      <a:pt x="0" y="6032440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6943725" y="4398563"/>
                <a:ext cx="1028700" cy="5888437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5888437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888437"/>
                    </a:lnTo>
                    <a:lnTo>
                      <a:pt x="0" y="5888437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8101012" y="4460217"/>
                <a:ext cx="1028700" cy="5826783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5826783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826783"/>
                    </a:lnTo>
                    <a:lnTo>
                      <a:pt x="0" y="5826783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258300" y="4625108"/>
                <a:ext cx="1028700" cy="5661892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5661892">
                    <a:moveTo>
                      <a:pt x="0" y="0"/>
                    </a:moveTo>
                    <a:lnTo>
                      <a:pt x="1028700" y="0"/>
                    </a:lnTo>
                    <a:lnTo>
                      <a:pt x="1028700" y="5661892"/>
                    </a:lnTo>
                    <a:lnTo>
                      <a:pt x="0" y="5661892"/>
                    </a:lnTo>
                    <a:close/>
                  </a:path>
                </a:pathLst>
              </a:custGeom>
              <a:solidFill>
                <a:srgbClr val="64DA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73" name="TextBox 73"/>
          <p:cNvSpPr txBox="1"/>
          <p:nvPr/>
        </p:nvSpPr>
        <p:spPr>
          <a:xfrm>
            <a:off x="3337833" y="1948118"/>
            <a:ext cx="3568221" cy="43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740">
                <a:solidFill>
                  <a:srgbClr val="004CC7"/>
                </a:solidFill>
                <a:ea typeface="Tlab 돋움 미디움"/>
              </a:rPr>
              <a:t>해양 오염 확인 건수 추이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2107859" y="9681589"/>
            <a:ext cx="4582532" cy="32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030">
                <a:solidFill>
                  <a:srgbClr val="41A4FF"/>
                </a:solidFill>
                <a:ea typeface="Tlab 돋움 미디움 Italics"/>
              </a:rPr>
              <a:t>출처: 2019년도 해상 보안청 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0185631" y="9681589"/>
            <a:ext cx="4582532" cy="32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030">
                <a:solidFill>
                  <a:srgbClr val="41A4FF"/>
                </a:solidFill>
                <a:ea typeface="Tlab 돋움 미디움 Italics"/>
              </a:rPr>
              <a:t>출처: 2019년도 해상 보안청 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9659340" y="2873376"/>
            <a:ext cx="6845521" cy="6262790"/>
            <a:chOff x="0" y="-66675"/>
            <a:chExt cx="9127361" cy="8350386"/>
          </a:xfrm>
        </p:grpSpPr>
        <p:sp>
          <p:nvSpPr>
            <p:cNvPr id="77" name="TextBox 77"/>
            <p:cNvSpPr txBox="1"/>
            <p:nvPr/>
          </p:nvSpPr>
          <p:spPr>
            <a:xfrm>
              <a:off x="7724940" y="1175641"/>
              <a:ext cx="1402421" cy="784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ea typeface="Gothic A1 Bold"/>
                </a:rPr>
                <a:t>플레저보트</a:t>
              </a:r>
            </a:p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latin typeface="Gothic A1 Bold"/>
                </a:rPr>
                <a:t>29.1%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6644007" y="6929614"/>
              <a:ext cx="841452" cy="784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ea typeface="Gothic A1 Bold"/>
                </a:rPr>
                <a:t>화물선</a:t>
              </a:r>
            </a:p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latin typeface="Gothic A1 Bold"/>
                </a:rPr>
                <a:t>20%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369347" y="7540344"/>
              <a:ext cx="905933" cy="743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 dirty="0" err="1">
                  <a:solidFill>
                    <a:srgbClr val="000000"/>
                  </a:solidFill>
                  <a:ea typeface="Gothic A1 Bold"/>
                </a:rPr>
                <a:t>작업선</a:t>
              </a:r>
              <a:endParaRPr lang="en-US" sz="1662" dirty="0">
                <a:solidFill>
                  <a:srgbClr val="000000"/>
                </a:solidFill>
                <a:ea typeface="Gothic A1 Bold"/>
              </a:endParaRPr>
            </a:p>
            <a:p>
              <a:pPr algn="ctr">
                <a:lnSpc>
                  <a:spcPts val="2328"/>
                </a:lnSpc>
              </a:pPr>
              <a:r>
                <a:rPr lang="en-US" sz="1662" dirty="0">
                  <a:solidFill>
                    <a:srgbClr val="000000"/>
                  </a:solidFill>
                  <a:latin typeface="Gothic A1 Bold"/>
                </a:rPr>
                <a:t>14.5%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4883593"/>
              <a:ext cx="941733" cy="743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 dirty="0" err="1">
                  <a:solidFill>
                    <a:srgbClr val="000000"/>
                  </a:solidFill>
                  <a:ea typeface="Gothic A1 Bold"/>
                </a:rPr>
                <a:t>유조선</a:t>
              </a:r>
              <a:endParaRPr lang="en-US" sz="1662" dirty="0">
                <a:solidFill>
                  <a:srgbClr val="000000"/>
                </a:solidFill>
                <a:ea typeface="Gothic A1 Bold"/>
              </a:endParaRPr>
            </a:p>
            <a:p>
              <a:pPr algn="ctr">
                <a:lnSpc>
                  <a:spcPts val="2328"/>
                </a:lnSpc>
              </a:pPr>
              <a:r>
                <a:rPr lang="en-US" sz="1662" dirty="0">
                  <a:solidFill>
                    <a:srgbClr val="000000"/>
                  </a:solidFill>
                  <a:latin typeface="Gothic A1 Bold"/>
                </a:rPr>
                <a:t>13.6%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2260712" y="-66675"/>
              <a:ext cx="1014568" cy="743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 dirty="0" err="1">
                  <a:solidFill>
                    <a:srgbClr val="000000"/>
                  </a:solidFill>
                  <a:ea typeface="Gothic A1 Bold"/>
                </a:rPr>
                <a:t>기타</a:t>
              </a:r>
              <a:endParaRPr lang="en-US" sz="1662" dirty="0">
                <a:solidFill>
                  <a:srgbClr val="000000"/>
                </a:solidFill>
                <a:ea typeface="Gothic A1 Bold"/>
              </a:endParaRPr>
            </a:p>
            <a:p>
              <a:pPr algn="ctr">
                <a:lnSpc>
                  <a:spcPts val="2328"/>
                </a:lnSpc>
              </a:pPr>
              <a:r>
                <a:rPr lang="en-US" sz="1662" dirty="0">
                  <a:solidFill>
                    <a:srgbClr val="000000"/>
                  </a:solidFill>
                  <a:latin typeface="Gothic A1 Bold"/>
                </a:rPr>
                <a:t>13.6%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100281" y="2316632"/>
              <a:ext cx="841452" cy="784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ea typeface="Gothic A1 Bold"/>
                </a:rPr>
                <a:t>공용선</a:t>
              </a:r>
            </a:p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latin typeface="Gothic A1 Bold"/>
                </a:rPr>
                <a:t>6.4%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652195" y="1270638"/>
              <a:ext cx="841452" cy="784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ea typeface="Gothic A1 Bold"/>
                </a:rPr>
                <a:t>여객선</a:t>
              </a:r>
            </a:p>
            <a:p>
              <a:pPr algn="ctr">
                <a:lnSpc>
                  <a:spcPts val="2328"/>
                </a:lnSpc>
              </a:pPr>
              <a:r>
                <a:rPr lang="en-US" sz="1662">
                  <a:solidFill>
                    <a:srgbClr val="000000"/>
                  </a:solidFill>
                  <a:latin typeface="Gothic A1 Bold"/>
                </a:rPr>
                <a:t>2.7%</a:t>
              </a:r>
            </a:p>
          </p:txBody>
        </p:sp>
        <p:grpSp>
          <p:nvGrpSpPr>
            <p:cNvPr id="84" name="Group 84"/>
            <p:cNvGrpSpPr>
              <a:grpSpLocks noChangeAspect="1"/>
            </p:cNvGrpSpPr>
            <p:nvPr/>
          </p:nvGrpSpPr>
          <p:grpSpPr>
            <a:xfrm>
              <a:off x="870689" y="574856"/>
              <a:ext cx="7127596" cy="7127596"/>
              <a:chOff x="0" y="0"/>
              <a:chExt cx="2540000" cy="254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1270000" y="0"/>
                <a:ext cx="1332993" cy="1653842"/>
              </a:xfrm>
              <a:custGeom>
                <a:avLst/>
                <a:gdLst/>
                <a:ahLst/>
                <a:cxnLst/>
                <a:rect l="l" t="t" r="r" b="b"/>
                <a:pathLst>
                  <a:path w="1332993" h="1653842">
                    <a:moveTo>
                      <a:pt x="0" y="0"/>
                    </a:moveTo>
                    <a:cubicBezTo>
                      <a:pt x="404940" y="0"/>
                      <a:pt x="785605" y="193106"/>
                      <a:pt x="1024788" y="519860"/>
                    </a:cubicBezTo>
                    <a:cubicBezTo>
                      <a:pt x="1263970" y="846614"/>
                      <a:pt x="1332993" y="1267840"/>
                      <a:pt x="1210605" y="1653842"/>
                    </a:cubicBezTo>
                    <a:lnTo>
                      <a:pt x="605303" y="1461921"/>
                    </a:lnTo>
                    <a:cubicBezTo>
                      <a:pt x="666497" y="1268920"/>
                      <a:pt x="631985" y="1058307"/>
                      <a:pt x="512394" y="894930"/>
                    </a:cubicBezTo>
                    <a:cubicBezTo>
                      <a:pt x="392803" y="731553"/>
                      <a:pt x="202470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1274521" y="1431429"/>
                <a:ext cx="1223756" cy="1108539"/>
              </a:xfrm>
              <a:custGeom>
                <a:avLst/>
                <a:gdLst/>
                <a:ahLst/>
                <a:cxnLst/>
                <a:rect l="l" t="t" r="r" b="b"/>
                <a:pathLst>
                  <a:path w="1223756" h="1108539">
                    <a:moveTo>
                      <a:pt x="1223756" y="161428"/>
                    </a:moveTo>
                    <a:cubicBezTo>
                      <a:pt x="1077912" y="716276"/>
                      <a:pt x="578202" y="1104454"/>
                      <a:pt x="4521" y="1108539"/>
                    </a:cubicBezTo>
                    <a:lnTo>
                      <a:pt x="0" y="473555"/>
                    </a:lnTo>
                    <a:cubicBezTo>
                      <a:pt x="286840" y="471513"/>
                      <a:pt x="536695" y="277423"/>
                      <a:pt x="609617" y="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269831" y="1661332"/>
                <a:ext cx="1072672" cy="900354"/>
              </a:xfrm>
              <a:custGeom>
                <a:avLst/>
                <a:gdLst/>
                <a:ahLst/>
                <a:cxnLst/>
                <a:rect l="l" t="t" r="r" b="b"/>
                <a:pathLst>
                  <a:path w="1072672" h="900354">
                    <a:moveTo>
                      <a:pt x="1072672" y="876597"/>
                    </a:moveTo>
                    <a:cubicBezTo>
                      <a:pt x="657205" y="900354"/>
                      <a:pt x="256458" y="719060"/>
                      <a:pt x="0" y="391332"/>
                    </a:cubicBezTo>
                    <a:lnTo>
                      <a:pt x="500085" y="0"/>
                    </a:lnTo>
                    <a:cubicBezTo>
                      <a:pt x="628314" y="163864"/>
                      <a:pt x="828687" y="254511"/>
                      <a:pt x="1036420" y="242632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-51309" y="1026659"/>
                <a:ext cx="841408" cy="1075015"/>
              </a:xfrm>
              <a:custGeom>
                <a:avLst/>
                <a:gdLst/>
                <a:ahLst/>
                <a:cxnLst/>
                <a:rect l="l" t="t" r="r" b="b"/>
                <a:pathLst>
                  <a:path w="841408" h="1075015">
                    <a:moveTo>
                      <a:pt x="361507" y="1075014"/>
                    </a:moveTo>
                    <a:cubicBezTo>
                      <a:pt x="105724" y="779824"/>
                      <a:pt x="0" y="383355"/>
                      <a:pt x="74840" y="0"/>
                    </a:cubicBezTo>
                    <a:lnTo>
                      <a:pt x="698075" y="121670"/>
                    </a:lnTo>
                    <a:cubicBezTo>
                      <a:pt x="660654" y="313348"/>
                      <a:pt x="713516" y="511583"/>
                      <a:pt x="841408" y="659178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12927" y="560639"/>
                <a:ext cx="730360" cy="618991"/>
              </a:xfrm>
              <a:custGeom>
                <a:avLst/>
                <a:gdLst/>
                <a:ahLst/>
                <a:cxnLst/>
                <a:rect l="l" t="t" r="r" b="b"/>
                <a:pathLst>
                  <a:path w="730360" h="618991">
                    <a:moveTo>
                      <a:pt x="0" y="528621"/>
                    </a:moveTo>
                    <a:cubicBezTo>
                      <a:pt x="27216" y="339329"/>
                      <a:pt x="96830" y="158627"/>
                      <a:pt x="203646" y="0"/>
                    </a:cubicBezTo>
                    <a:lnTo>
                      <a:pt x="730360" y="354681"/>
                    </a:lnTo>
                    <a:cubicBezTo>
                      <a:pt x="676951" y="433994"/>
                      <a:pt x="642144" y="524345"/>
                      <a:pt x="628536" y="618991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182437" y="391396"/>
                <a:ext cx="629045" cy="550692"/>
              </a:xfrm>
              <a:custGeom>
                <a:avLst/>
                <a:gdLst/>
                <a:ahLst/>
                <a:cxnLst/>
                <a:rect l="l" t="t" r="r" b="b"/>
                <a:pathLst>
                  <a:path w="629045" h="550692">
                    <a:moveTo>
                      <a:pt x="0" y="222779"/>
                    </a:moveTo>
                    <a:cubicBezTo>
                      <a:pt x="48440" y="142450"/>
                      <a:pt x="105631" y="67734"/>
                      <a:pt x="170527" y="0"/>
                    </a:cubicBezTo>
                    <a:lnTo>
                      <a:pt x="629045" y="439302"/>
                    </a:lnTo>
                    <a:cubicBezTo>
                      <a:pt x="596597" y="473169"/>
                      <a:pt x="568002" y="510527"/>
                      <a:pt x="543781" y="550692"/>
                    </a:cubicBezTo>
                    <a:close/>
                  </a:path>
                </a:pathLst>
              </a:custGeom>
              <a:solidFill>
                <a:srgbClr val="5E396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310198" y="0"/>
                <a:ext cx="959738" cy="854163"/>
              </a:xfrm>
              <a:custGeom>
                <a:avLst/>
                <a:gdLst/>
                <a:ahLst/>
                <a:cxnLst/>
                <a:rect l="l" t="t" r="r" b="b"/>
                <a:pathLst>
                  <a:path w="959738" h="854163">
                    <a:moveTo>
                      <a:pt x="0" y="438327"/>
                    </a:moveTo>
                    <a:cubicBezTo>
                      <a:pt x="241197" y="159971"/>
                      <a:pt x="591357" y="37"/>
                      <a:pt x="959675" y="0"/>
                    </a:cubicBezTo>
                    <a:lnTo>
                      <a:pt x="959739" y="635000"/>
                    </a:lnTo>
                    <a:cubicBezTo>
                      <a:pt x="775580" y="635018"/>
                      <a:pt x="600499" y="714985"/>
                      <a:pt x="479901" y="854163"/>
                    </a:cubicBezTo>
                    <a:close/>
                  </a:path>
                </a:pathLst>
              </a:custGeom>
              <a:solidFill>
                <a:srgbClr val="89527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92" name="TextBox 92"/>
          <p:cNvSpPr txBox="1"/>
          <p:nvPr/>
        </p:nvSpPr>
        <p:spPr>
          <a:xfrm>
            <a:off x="12362686" y="5810091"/>
            <a:ext cx="1210406" cy="43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740">
                <a:solidFill>
                  <a:srgbClr val="000000"/>
                </a:solidFill>
                <a:ea typeface="Tlab 돋움 미디움"/>
              </a:rPr>
              <a:t>총164건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0185631" y="1948118"/>
            <a:ext cx="5495021" cy="43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740">
                <a:solidFill>
                  <a:srgbClr val="004CC7"/>
                </a:solidFill>
                <a:ea typeface="Tlab 돋움 미디움"/>
              </a:rPr>
              <a:t>선박으로부터의 배출로 인한 해양 오염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2293191" y="2400168"/>
            <a:ext cx="1346609" cy="44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740" dirty="0">
                <a:solidFill>
                  <a:srgbClr val="004CC7"/>
                </a:solidFill>
                <a:latin typeface="Tlab 돋움 미디움"/>
              </a:rPr>
              <a:t>(</a:t>
            </a:r>
            <a:r>
              <a:rPr lang="en-US" sz="2740" dirty="0" err="1">
                <a:solidFill>
                  <a:srgbClr val="004CC7"/>
                </a:solidFill>
                <a:latin typeface="Tlab 돋움 미디움"/>
              </a:rPr>
              <a:t>선종별</a:t>
            </a:r>
            <a:r>
              <a:rPr lang="en-US" sz="2740" dirty="0">
                <a:solidFill>
                  <a:srgbClr val="004CC7"/>
                </a:solidFill>
                <a:latin typeface="Tlab 돋움 미디움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500232" y="522050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lnTo>
                    <a:pt x="0" y="0"/>
                  </a:lnTo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79521" y="349072"/>
            <a:ext cx="6282226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Gothic A1 Bold"/>
              </a:rPr>
              <a:t>사업화 </a:t>
            </a:r>
            <a:r>
              <a:rPr lang="en-US" sz="8000">
                <a:solidFill>
                  <a:srgbClr val="12127D"/>
                </a:solidFill>
                <a:ea typeface="Gothic A1"/>
              </a:rPr>
              <a:t>가능성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74811"/>
            <a:ext cx="1442861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12127D"/>
                </a:solidFill>
                <a:ea typeface="Tlab 돋움 미디움"/>
              </a:rPr>
              <a:t>축적된 수질 데이터를 분석한 정보를 필요로 하는 기업,정부,개인에게 제공할 수 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9521" y="3814857"/>
            <a:ext cx="296946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41A4FF"/>
                </a:solidFill>
                <a:latin typeface="TDTD평고딕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2709" y="3814857"/>
            <a:ext cx="296946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41A4FF"/>
                </a:solidFill>
                <a:latin typeface="TDTD평고딕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95306" y="3814857"/>
            <a:ext cx="296946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41A4FF"/>
                </a:solidFill>
                <a:latin typeface="TDTD평고딕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1169" y="5062632"/>
            <a:ext cx="371319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12127D"/>
                </a:solidFill>
                <a:ea typeface="Tlab 돋움 미디움"/>
              </a:rPr>
              <a:t>기업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9521" y="5767482"/>
            <a:ext cx="3563600" cy="304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위성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기반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데이터와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분석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솔루션을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제공하는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국제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기업인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Spire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Global과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</a:p>
          <a:p>
            <a:pPr>
              <a:lnSpc>
                <a:spcPts val="3974"/>
              </a:lnSpc>
            </a:pP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협업중인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국내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회사의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</a:p>
          <a:p>
            <a:pPr marL="0" lvl="0" indent="0">
              <a:lnSpc>
                <a:spcPts val="3974"/>
              </a:lnSpc>
              <a:spcBef>
                <a:spcPct val="0"/>
              </a:spcBef>
            </a:pP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기술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영업팀에게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제품을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838" dirty="0" err="1">
                <a:solidFill>
                  <a:srgbClr val="0D0D50"/>
                </a:solidFill>
                <a:ea typeface="Tlab 돋움 레귤러"/>
              </a:rPr>
              <a:t>소개</a:t>
            </a:r>
            <a:r>
              <a:rPr lang="en-US" sz="2838" dirty="0">
                <a:solidFill>
                  <a:srgbClr val="0D0D50"/>
                </a:solidFill>
                <a:ea typeface="Tlab 돋움 레귤러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70153" y="5057869"/>
            <a:ext cx="371319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12127D"/>
                </a:solidFill>
                <a:ea typeface="Tlab 돋움 미디움"/>
              </a:rPr>
              <a:t>정부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5306" y="5757957"/>
            <a:ext cx="3563600" cy="3384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779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오염수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방류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이후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바다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</a:p>
          <a:p>
            <a:pPr marL="0" lvl="0" indent="0">
              <a:lnSpc>
                <a:spcPts val="3779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수질에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대한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신뢰성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있는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</a:p>
          <a:p>
            <a:pPr marL="0" lvl="0" indent="0">
              <a:lnSpc>
                <a:spcPts val="3779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데이터의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필요성이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증가한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정부에게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실시간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수질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</a:p>
          <a:p>
            <a:pPr marL="0" lvl="0" indent="0">
              <a:lnSpc>
                <a:spcPts val="3779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데이터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제공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,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협업하여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</a:p>
          <a:p>
            <a:pPr marL="0" lvl="0" indent="0">
              <a:lnSpc>
                <a:spcPts val="3779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공익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목적의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사업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또한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</a:p>
          <a:p>
            <a:pPr marL="0" lvl="0" indent="0">
              <a:lnSpc>
                <a:spcPts val="3779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진행할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수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있음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94900" y="5067394"/>
            <a:ext cx="371319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12127D"/>
                </a:solidFill>
                <a:ea typeface="Tlab 돋움 미디움"/>
              </a:rPr>
              <a:t>개인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3404" y="5757957"/>
            <a:ext cx="4015389" cy="240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소비자들에게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수질이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좋은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</a:p>
          <a:p>
            <a:pPr>
              <a:lnSpc>
                <a:spcPts val="3779"/>
              </a:lnSpc>
            </a:pP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구역에서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잡힌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</a:p>
          <a:p>
            <a:pPr>
              <a:lnSpc>
                <a:spcPts val="3779"/>
              </a:lnSpc>
            </a:pP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수산품들을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제시하여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</a:p>
          <a:p>
            <a:pPr marL="0" lvl="0" indent="0">
              <a:lnSpc>
                <a:spcPts val="3779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가능한한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질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좋은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수산품들을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소개할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 수 </a:t>
            </a:r>
            <a:r>
              <a:rPr lang="en-US" sz="2700" dirty="0" err="1">
                <a:solidFill>
                  <a:srgbClr val="0D0D50"/>
                </a:solidFill>
                <a:ea typeface="Tlab 돋움 레귤러"/>
              </a:rPr>
              <a:t>있다</a:t>
            </a:r>
            <a:r>
              <a:rPr lang="en-US" sz="2700" dirty="0">
                <a:solidFill>
                  <a:srgbClr val="0D0D50"/>
                </a:solidFill>
                <a:ea typeface="Tlab 돋움 레귤러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76"/>
                  </a:solidFill>
                  <a:latin typeface="Nanum Square Bold"/>
                </a:rPr>
                <a:t>1`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-927847" y="2011185"/>
            <a:ext cx="6910942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9144000" y="0"/>
            <a:ext cx="0" cy="10287000"/>
          </a:xfrm>
          <a:prstGeom prst="line">
            <a:avLst/>
          </a:prstGeom>
          <a:ln w="952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0" y="5143500"/>
            <a:ext cx="18288000" cy="0"/>
          </a:xfrm>
          <a:prstGeom prst="line">
            <a:avLst/>
          </a:prstGeom>
          <a:ln w="952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-9322318">
            <a:off x="17412312" y="7293581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704691">
            <a:off x="-1052931" y="-1907336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32823" y="612304"/>
            <a:ext cx="1532563" cy="4064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81"/>
              </a:lnSpc>
              <a:spcBef>
                <a:spcPct val="0"/>
              </a:spcBef>
            </a:pPr>
            <a:r>
              <a:rPr lang="en-US" sz="25139">
                <a:solidFill>
                  <a:srgbClr val="41A4FF"/>
                </a:solidFill>
                <a:latin typeface="Tlab 돋움 미디움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20749" y="750908"/>
            <a:ext cx="1614964" cy="406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29"/>
              </a:lnSpc>
              <a:spcBef>
                <a:spcPct val="0"/>
              </a:spcBef>
            </a:pPr>
            <a:r>
              <a:rPr lang="en-US" sz="25099" dirty="0">
                <a:solidFill>
                  <a:srgbClr val="5898FF"/>
                </a:solidFill>
                <a:latin typeface="Tlab 돋움 미디움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2823" y="5376863"/>
            <a:ext cx="1966912" cy="406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0"/>
              </a:lnSpc>
              <a:spcBef>
                <a:spcPct val="0"/>
              </a:spcBef>
            </a:pPr>
            <a:r>
              <a:rPr lang="en-US" sz="25100">
                <a:solidFill>
                  <a:srgbClr val="64DAFF"/>
                </a:solidFill>
                <a:latin typeface="Tlab 돋움 미디움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83067" y="5319713"/>
            <a:ext cx="1966912" cy="406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0"/>
              </a:lnSpc>
              <a:spcBef>
                <a:spcPct val="0"/>
              </a:spcBef>
            </a:pPr>
            <a:r>
              <a:rPr lang="en-US" sz="25100">
                <a:solidFill>
                  <a:srgbClr val="6CE5E8"/>
                </a:solidFill>
                <a:latin typeface="Tlab 돋움 미디움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02463" y="1285133"/>
            <a:ext cx="1993553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Tlab 돋움 미디움"/>
              </a:rPr>
              <a:t>사업화 가능성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02463" y="6049327"/>
            <a:ext cx="923181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Tlab 돋움 미디움"/>
              </a:rPr>
              <a:t>적합성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30326" y="1285133"/>
            <a:ext cx="902345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Tlab 돋움 미디움"/>
              </a:rPr>
              <a:t>기술성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99072" y="6049327"/>
            <a:ext cx="93359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Tlab 돋움 미디움"/>
              </a:rPr>
              <a:t>독창성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326" y="2031034"/>
            <a:ext cx="5943987" cy="163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3"/>
              </a:lnSpc>
            </a:pPr>
            <a:r>
              <a:rPr lang="en-US" sz="3194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데이터가</a:t>
            </a:r>
            <a:r>
              <a:rPr lang="en-US" sz="3194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194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입력되면</a:t>
            </a:r>
            <a:r>
              <a:rPr lang="en-US" sz="3194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194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실시간으로</a:t>
            </a:r>
            <a:endParaRPr lang="en-US" sz="3194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Gothic A1"/>
            </a:endParaRPr>
          </a:p>
          <a:p>
            <a:pPr algn="just">
              <a:lnSpc>
                <a:spcPts val="4160"/>
              </a:lnSpc>
            </a:pP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앞서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소개한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시각화,수질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현황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등의</a:t>
            </a:r>
            <a:endParaRPr lang="en-US" sz="3200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Gothic A1"/>
            </a:endParaRPr>
          </a:p>
          <a:p>
            <a:pPr algn="just">
              <a:lnSpc>
                <a:spcPts val="4153"/>
              </a:lnSpc>
              <a:spcBef>
                <a:spcPct val="0"/>
              </a:spcBef>
            </a:pPr>
            <a:r>
              <a:rPr lang="en-US" sz="3194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서비스를</a:t>
            </a:r>
            <a:r>
              <a:rPr lang="en-US" sz="3194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194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제공할</a:t>
            </a:r>
            <a:r>
              <a:rPr lang="en-US" sz="3194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수 </a:t>
            </a:r>
            <a:r>
              <a:rPr lang="en-US" sz="3194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있음</a:t>
            </a:r>
            <a:r>
              <a:rPr lang="en-US" sz="3194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06824" y="2031102"/>
            <a:ext cx="5119399" cy="163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데이터와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기술을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필요로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하는</a:t>
            </a:r>
            <a:endParaRPr lang="en-US" sz="3200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Gothic A1"/>
            </a:endParaRPr>
          </a:p>
          <a:p>
            <a:pPr algn="just">
              <a:lnSpc>
                <a:spcPts val="4160"/>
              </a:lnSpc>
            </a:pP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정부,기업,개인에게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제공하는</a:t>
            </a:r>
            <a:endParaRPr lang="en-US" sz="3200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Gothic A1"/>
            </a:endParaRPr>
          </a:p>
          <a:p>
            <a:pPr algn="just">
              <a:lnSpc>
                <a:spcPts val="41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구독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서비스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사업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등의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가능성</a:t>
            </a:r>
            <a:endParaRPr lang="en-US" sz="3200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Gothic A1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60855" y="6655118"/>
            <a:ext cx="6282927" cy="2159635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현재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정부가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제공하는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수질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데이터는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1년에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한번만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갱신되며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실시간으로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데이터를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수집,제공하는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플랫폼은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</a:p>
          <a:p>
            <a:pPr algn="just">
              <a:lnSpc>
                <a:spcPts val="41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존재하지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않음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02463" y="6655118"/>
            <a:ext cx="5808649" cy="320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대회의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주제와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합치하는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AIS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기술을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활용하였으며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현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사회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문제와도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직결시켜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더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나은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미래를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만들기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위한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서비스를</a:t>
            </a:r>
            <a:r>
              <a:rPr lang="en-US" sz="32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othic A1"/>
              </a:rPr>
              <a:t>개발</a:t>
            </a:r>
            <a:endParaRPr lang="en-US" sz="3200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Gothic A1"/>
            </a:endParaRPr>
          </a:p>
          <a:p>
            <a:pPr algn="just">
              <a:lnSpc>
                <a:spcPts val="4160"/>
              </a:lnSpc>
            </a:pPr>
            <a:endParaRPr lang="en-US" sz="3200" dirty="0">
              <a:solidFill>
                <a:srgbClr val="000000"/>
              </a:solidFill>
              <a:ea typeface="Gothic A1"/>
            </a:endParaRPr>
          </a:p>
          <a:p>
            <a:pPr algn="just">
              <a:lnSpc>
                <a:spcPts val="416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ea typeface="Gothic A1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9294" y="204091"/>
            <a:ext cx="1245261" cy="82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20"/>
              </a:lnSpc>
              <a:spcBef>
                <a:spcPct val="0"/>
              </a:spcBef>
            </a:pPr>
            <a:r>
              <a:rPr lang="en-US" sz="4683">
                <a:solidFill>
                  <a:srgbClr val="FFFFFF"/>
                </a:solidFill>
                <a:ea typeface="Gothic A1 Bold"/>
              </a:rPr>
              <a:t>정리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250727">
            <a:off x="9660193" y="2934912"/>
            <a:ext cx="9672766" cy="14704176"/>
            <a:chOff x="0" y="0"/>
            <a:chExt cx="2547560" cy="38727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7560" cy="3872705"/>
            </a:xfrm>
            <a:custGeom>
              <a:avLst/>
              <a:gdLst/>
              <a:ahLst/>
              <a:cxnLst/>
              <a:rect l="l" t="t" r="r" b="b"/>
              <a:pathLst>
                <a:path w="2547560" h="3872705">
                  <a:moveTo>
                    <a:pt x="0" y="0"/>
                  </a:moveTo>
                  <a:lnTo>
                    <a:pt x="2547560" y="0"/>
                  </a:lnTo>
                  <a:lnTo>
                    <a:pt x="2547560" y="3872705"/>
                  </a:lnTo>
                  <a:lnTo>
                    <a:pt x="0" y="3872705"/>
                  </a:lnTo>
                  <a:lnTo>
                    <a:pt x="0" y="0"/>
                  </a:lnTo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87805" y="2889009"/>
            <a:ext cx="4009911" cy="40099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044253" y="2945464"/>
            <a:ext cx="3897015" cy="389699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500" b="-1250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27543" y="3026300"/>
            <a:ext cx="4009911" cy="400991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383991" y="3088843"/>
            <a:ext cx="3897015" cy="3896999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825" r="-176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7913799">
            <a:off x="15943994" y="-4058905"/>
            <a:ext cx="5101593" cy="7859357"/>
            <a:chOff x="0" y="0"/>
            <a:chExt cx="1343629" cy="1509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-927847" y="2333625"/>
            <a:ext cx="5583142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771940" y="776689"/>
            <a:ext cx="375213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12127D"/>
                </a:solidFill>
                <a:ea typeface="TDTD평고딕"/>
              </a:rPr>
              <a:t>팀 소개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5318" y="7064786"/>
            <a:ext cx="46543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41A4FF"/>
                </a:solidFill>
                <a:ea typeface="TDTD평고딕"/>
              </a:rPr>
              <a:t>서형준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69252" y="7912511"/>
            <a:ext cx="4111753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12127D"/>
                </a:solidFill>
                <a:ea typeface="Tlab 돋움 레귤러"/>
              </a:rPr>
              <a:t>선문대 컴퓨터공학부 3학년</a:t>
            </a:r>
          </a:p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2127D"/>
                </a:solidFill>
                <a:ea typeface="Tlab 돋움 레귤러"/>
              </a:rPr>
              <a:t>풀스택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13519" y="7912511"/>
            <a:ext cx="4111753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12127D"/>
                </a:solidFill>
                <a:ea typeface="Tlab 돋움 레귤러"/>
              </a:rPr>
              <a:t>선문대 컴퓨터공학부 1학년</a:t>
            </a:r>
          </a:p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2127D"/>
                </a:solidFill>
                <a:ea typeface="Tlab 돋움 레귤러"/>
              </a:rPr>
              <a:t>풀스택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42216" y="7017161"/>
            <a:ext cx="465436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41A4FF"/>
                </a:solidFill>
                <a:ea typeface="TDTD평고딕"/>
              </a:rPr>
              <a:t>우에노고홍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901985" y="-3862212"/>
            <a:ext cx="16947792" cy="6899353"/>
          </a:xfrm>
          <a:custGeom>
            <a:avLst/>
            <a:gdLst/>
            <a:ahLst/>
            <a:cxnLst/>
            <a:rect l="l" t="t" r="r" b="b"/>
            <a:pathLst>
              <a:path w="16947792" h="6899353">
                <a:moveTo>
                  <a:pt x="16947792" y="0"/>
                </a:moveTo>
                <a:lnTo>
                  <a:pt x="0" y="0"/>
                </a:lnTo>
                <a:lnTo>
                  <a:pt x="0" y="6899353"/>
                </a:lnTo>
                <a:lnTo>
                  <a:pt x="16947792" y="6899353"/>
                </a:lnTo>
                <a:lnTo>
                  <a:pt x="16947792" y="0"/>
                </a:lnTo>
                <a:close/>
              </a:path>
            </a:pathLst>
          </a:custGeom>
          <a:blipFill>
            <a:blip r:embed="rId3"/>
            <a:stretch>
              <a:fillRect l="-15631" t="-15555" r="-17292" b="-289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16557" y="3520947"/>
            <a:ext cx="4930294" cy="33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03"/>
              </a:lnSpc>
            </a:pPr>
            <a:r>
              <a:rPr lang="en-US" sz="4199" dirty="0">
                <a:solidFill>
                  <a:srgbClr val="12127D"/>
                </a:solidFill>
                <a:latin typeface="Gothic A1 Bold"/>
              </a:rPr>
              <a:t>01. </a:t>
            </a:r>
            <a:r>
              <a:rPr lang="en-US" sz="4199" dirty="0" err="1">
                <a:solidFill>
                  <a:srgbClr val="12127D"/>
                </a:solidFill>
                <a:latin typeface="Gothic A1 Bold"/>
              </a:rPr>
              <a:t>개발</a:t>
            </a:r>
            <a:r>
              <a:rPr lang="en-US" sz="4199" dirty="0">
                <a:solidFill>
                  <a:srgbClr val="12127D"/>
                </a:solidFill>
                <a:latin typeface="Gothic A1 Bold"/>
              </a:rPr>
              <a:t> </a:t>
            </a:r>
            <a:r>
              <a:rPr lang="en-US" sz="4199" dirty="0" err="1">
                <a:solidFill>
                  <a:srgbClr val="12127D"/>
                </a:solidFill>
                <a:latin typeface="Gothic A1 Bold"/>
              </a:rPr>
              <a:t>동기</a:t>
            </a:r>
            <a:endParaRPr lang="en-US" sz="4199" dirty="0">
              <a:solidFill>
                <a:srgbClr val="12127D"/>
              </a:solidFill>
              <a:latin typeface="Gothic A1 Bold"/>
            </a:endParaRPr>
          </a:p>
          <a:p>
            <a:pPr>
              <a:lnSpc>
                <a:spcPts val="8903"/>
              </a:lnSpc>
            </a:pPr>
            <a:r>
              <a:rPr lang="en-US" sz="4199" dirty="0">
                <a:solidFill>
                  <a:srgbClr val="12127D"/>
                </a:solidFill>
                <a:latin typeface="Gothic A1 Bold"/>
              </a:rPr>
              <a:t>02. </a:t>
            </a:r>
            <a:r>
              <a:rPr lang="en-US" sz="4199" dirty="0" err="1">
                <a:solidFill>
                  <a:srgbClr val="12127D"/>
                </a:solidFill>
                <a:latin typeface="Gothic A1 Bold"/>
              </a:rPr>
              <a:t>대응</a:t>
            </a:r>
            <a:r>
              <a:rPr lang="en-US" sz="4199" dirty="0">
                <a:solidFill>
                  <a:srgbClr val="12127D"/>
                </a:solidFill>
                <a:latin typeface="Gothic A1 Bold"/>
              </a:rPr>
              <a:t> </a:t>
            </a:r>
            <a:r>
              <a:rPr lang="en-US" sz="4199" dirty="0" err="1">
                <a:solidFill>
                  <a:srgbClr val="12127D"/>
                </a:solidFill>
                <a:latin typeface="Gothic A1 Bold"/>
              </a:rPr>
              <a:t>방안</a:t>
            </a:r>
            <a:endParaRPr lang="en-US" sz="4199" dirty="0">
              <a:solidFill>
                <a:srgbClr val="12127D"/>
              </a:solidFill>
              <a:latin typeface="Gothic A1 Bold"/>
            </a:endParaRPr>
          </a:p>
          <a:p>
            <a:pPr marL="0" lvl="0" indent="0" algn="l">
              <a:lnSpc>
                <a:spcPts val="8903"/>
              </a:lnSpc>
            </a:pPr>
            <a:r>
              <a:rPr lang="en-US" sz="4199" dirty="0">
                <a:solidFill>
                  <a:srgbClr val="12127D"/>
                </a:solidFill>
                <a:latin typeface="Gothic A1 Bold"/>
              </a:rPr>
              <a:t>03. </a:t>
            </a:r>
            <a:r>
              <a:rPr lang="en-US" sz="4199" dirty="0" err="1">
                <a:solidFill>
                  <a:srgbClr val="12127D"/>
                </a:solidFill>
                <a:latin typeface="Gothic A1 Bold"/>
              </a:rPr>
              <a:t>서비스</a:t>
            </a:r>
            <a:r>
              <a:rPr lang="en-US" sz="4199" dirty="0">
                <a:solidFill>
                  <a:srgbClr val="12127D"/>
                </a:solidFill>
                <a:latin typeface="Gothic A1 Bold"/>
              </a:rPr>
              <a:t> </a:t>
            </a:r>
            <a:r>
              <a:rPr lang="en-US" sz="4199" dirty="0" err="1">
                <a:solidFill>
                  <a:srgbClr val="12127D"/>
                </a:solidFill>
                <a:latin typeface="Gothic A1 Bold"/>
              </a:rPr>
              <a:t>소개</a:t>
            </a:r>
            <a:endParaRPr lang="en-US" sz="4199" dirty="0">
              <a:solidFill>
                <a:srgbClr val="12127D"/>
              </a:solidFill>
              <a:latin typeface="Gothic A1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95751" y="5457652"/>
            <a:ext cx="5451390" cy="324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03"/>
              </a:lnSpc>
            </a:pPr>
            <a:r>
              <a:rPr lang="en-US" sz="4199" dirty="0">
                <a:solidFill>
                  <a:srgbClr val="12127D"/>
                </a:solidFill>
                <a:latin typeface="Gothic A1 Bold"/>
              </a:rPr>
              <a:t>04. </a:t>
            </a:r>
            <a:r>
              <a:rPr lang="en-US" altLang="ko-KR" sz="4199" dirty="0" err="1">
                <a:solidFill>
                  <a:srgbClr val="12127D"/>
                </a:solidFill>
                <a:latin typeface="Gothic A1 Bold" panose="020B0600000101010101" pitchFamily="34" charset="-127"/>
                <a:ea typeface="Gothic A1 Bold" panose="020B0600000101010101" pitchFamily="34" charset="-127"/>
                <a:cs typeface="Gothic A1 Bold" panose="020B0600000101010101" pitchFamily="34" charset="-127"/>
              </a:rPr>
              <a:t>시연</a:t>
            </a:r>
            <a:r>
              <a:rPr lang="en-US" altLang="ko-KR" sz="4199" dirty="0">
                <a:solidFill>
                  <a:srgbClr val="12127D"/>
                </a:solidFill>
                <a:latin typeface="Gothic A1 Bold" panose="020B0600000101010101" pitchFamily="34" charset="-127"/>
                <a:ea typeface="Gothic A1 Bold" panose="020B0600000101010101" pitchFamily="34" charset="-127"/>
                <a:cs typeface="Gothic A1 Bold" panose="020B0600000101010101" pitchFamily="34" charset="-127"/>
              </a:rPr>
              <a:t> </a:t>
            </a:r>
            <a:r>
              <a:rPr lang="en-US" altLang="ko-KR" sz="4199" dirty="0" err="1">
                <a:solidFill>
                  <a:srgbClr val="12127D"/>
                </a:solidFill>
                <a:latin typeface="Gothic A1 Bold" panose="020B0600000101010101" pitchFamily="34" charset="-127"/>
                <a:ea typeface="Gothic A1 Bold" panose="020B0600000101010101" pitchFamily="34" charset="-127"/>
                <a:cs typeface="Gothic A1 Bold" panose="020B0600000101010101" pitchFamily="34" charset="-127"/>
              </a:rPr>
              <a:t>영상</a:t>
            </a:r>
            <a:endParaRPr lang="en-US" sz="4199" dirty="0">
              <a:solidFill>
                <a:srgbClr val="12127D"/>
              </a:solidFill>
              <a:latin typeface="Gothic A1 Bold" panose="020B0600000101010101" pitchFamily="34" charset="-127"/>
              <a:ea typeface="Gothic A1 Bold" panose="020B0600000101010101" pitchFamily="34" charset="-127"/>
              <a:cs typeface="Gothic A1 Bold" panose="020B0600000101010101" pitchFamily="34" charset="-127"/>
            </a:endParaRPr>
          </a:p>
          <a:p>
            <a:pPr>
              <a:lnSpc>
                <a:spcPts val="8903"/>
              </a:lnSpc>
            </a:pPr>
            <a:r>
              <a:rPr lang="en-US" sz="4199" dirty="0">
                <a:solidFill>
                  <a:srgbClr val="12127D"/>
                </a:solidFill>
                <a:latin typeface="Gothic A1 Bold"/>
              </a:rPr>
              <a:t>05. </a:t>
            </a:r>
            <a:r>
              <a:rPr lang="en-US" altLang="ko-KR" sz="4199" dirty="0" err="1">
                <a:solidFill>
                  <a:srgbClr val="12127D"/>
                </a:solidFill>
                <a:latin typeface="Gothic A1 Bold" panose="020B0600000101010101" pitchFamily="34" charset="-127"/>
                <a:ea typeface="Gothic A1 Bold" panose="020B0600000101010101" pitchFamily="34" charset="-127"/>
                <a:cs typeface="Gothic A1 Bold" panose="020B0600000101010101" pitchFamily="34" charset="-127"/>
              </a:rPr>
              <a:t>기대</a:t>
            </a:r>
            <a:r>
              <a:rPr lang="en-US" altLang="ko-KR" sz="4199" dirty="0">
                <a:solidFill>
                  <a:srgbClr val="12127D"/>
                </a:solidFill>
                <a:latin typeface="Gothic A1 Bold" panose="020B0600000101010101" pitchFamily="34" charset="-127"/>
                <a:ea typeface="Gothic A1 Bold" panose="020B0600000101010101" pitchFamily="34" charset="-127"/>
                <a:cs typeface="Gothic A1 Bold" panose="020B0600000101010101" pitchFamily="34" charset="-127"/>
              </a:rPr>
              <a:t> </a:t>
            </a:r>
            <a:r>
              <a:rPr lang="en-US" altLang="ko-KR" sz="4199" dirty="0" err="1">
                <a:solidFill>
                  <a:srgbClr val="12127D"/>
                </a:solidFill>
                <a:latin typeface="Gothic A1 Bold" panose="020B0600000101010101" pitchFamily="34" charset="-127"/>
                <a:ea typeface="Gothic A1 Bold" panose="020B0600000101010101" pitchFamily="34" charset="-127"/>
                <a:cs typeface="Gothic A1 Bold" panose="020B0600000101010101" pitchFamily="34" charset="-127"/>
              </a:rPr>
              <a:t>효과</a:t>
            </a:r>
            <a:r>
              <a:rPr lang="en-US" altLang="ko-KR" sz="4199" dirty="0">
                <a:solidFill>
                  <a:srgbClr val="12127D"/>
                </a:solidFill>
                <a:latin typeface="Gothic A1 Bold" panose="020B0600000101010101" pitchFamily="34" charset="-127"/>
                <a:ea typeface="Gothic A1 Bold" panose="020B0600000101010101" pitchFamily="34" charset="-127"/>
                <a:cs typeface="Gothic A1 Bold" panose="020B0600000101010101" pitchFamily="34" charset="-127"/>
              </a:rPr>
              <a:t> </a:t>
            </a:r>
            <a:endParaRPr lang="en-US" sz="4199" dirty="0">
              <a:solidFill>
                <a:srgbClr val="12127D"/>
              </a:solidFill>
              <a:latin typeface="Gothic A1 Bold" panose="020B0600000101010101" pitchFamily="34" charset="-127"/>
              <a:ea typeface="Gothic A1 Bold" panose="020B0600000101010101" pitchFamily="34" charset="-127"/>
              <a:cs typeface="Gothic A1 Bold" panose="020B0600000101010101" pitchFamily="34" charset="-127"/>
            </a:endParaRPr>
          </a:p>
          <a:p>
            <a:pPr marL="0" lvl="0" indent="0" algn="l">
              <a:lnSpc>
                <a:spcPts val="8903"/>
              </a:lnSpc>
            </a:pPr>
            <a:r>
              <a:rPr lang="en-US" sz="4199" dirty="0">
                <a:solidFill>
                  <a:srgbClr val="12127D"/>
                </a:solidFill>
                <a:latin typeface="Gothic A1 Bold"/>
              </a:rPr>
              <a:t>06. </a:t>
            </a:r>
            <a:r>
              <a:rPr lang="ko-KR" altLang="en-US" sz="4199" dirty="0">
                <a:solidFill>
                  <a:srgbClr val="12127D"/>
                </a:solidFill>
                <a:latin typeface="Gothic A1 Bold" panose="020B0600000101010101" pitchFamily="34" charset="-127"/>
                <a:ea typeface="Gothic A1 Bold" panose="020B0600000101010101" pitchFamily="34" charset="-127"/>
                <a:cs typeface="Gothic A1 Bold" panose="020B0600000101010101" pitchFamily="34" charset="-127"/>
              </a:rPr>
              <a:t>정리</a:t>
            </a:r>
            <a:endParaRPr lang="en-US" sz="4199" dirty="0">
              <a:solidFill>
                <a:srgbClr val="12127D"/>
              </a:solidFill>
              <a:latin typeface="Gothic A1 Bold" panose="020B0600000101010101" pitchFamily="34" charset="-127"/>
              <a:ea typeface="Gothic A1 Bold" panose="020B0600000101010101" pitchFamily="34" charset="-127"/>
              <a:cs typeface="Gothic A1 Bold" panose="020B0600000101010101" pitchFamily="34" charset="-127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547488" y="9258300"/>
            <a:ext cx="8965716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9436646">
            <a:off x="14467724" y="-4438627"/>
            <a:ext cx="14386078" cy="16958621"/>
            <a:chOff x="0" y="0"/>
            <a:chExt cx="3788926" cy="44664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88926" cy="4466468"/>
            </a:xfrm>
            <a:custGeom>
              <a:avLst/>
              <a:gdLst/>
              <a:ahLst/>
              <a:cxnLst/>
              <a:rect l="l" t="t" r="r" b="b"/>
              <a:pathLst>
                <a:path w="3788926" h="4466468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lnTo>
                    <a:pt x="0" y="0"/>
                  </a:lnTo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9436646">
            <a:off x="15056361" y="-4482113"/>
            <a:ext cx="14160914" cy="16958621"/>
            <a:chOff x="0" y="0"/>
            <a:chExt cx="3729623" cy="4466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29624" cy="4466468"/>
            </a:xfrm>
            <a:custGeom>
              <a:avLst/>
              <a:gdLst/>
              <a:ahLst/>
              <a:cxnLst/>
              <a:rect l="l" t="t" r="r" b="b"/>
              <a:pathLst>
                <a:path w="3729624" h="4466468">
                  <a:moveTo>
                    <a:pt x="0" y="0"/>
                  </a:moveTo>
                  <a:lnTo>
                    <a:pt x="3729624" y="0"/>
                  </a:lnTo>
                  <a:lnTo>
                    <a:pt x="3729624" y="4466468"/>
                  </a:lnTo>
                  <a:lnTo>
                    <a:pt x="0" y="4466468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013260" y="762000"/>
            <a:ext cx="3417002" cy="163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ea typeface="Gothic A1 Bold"/>
              </a:rPr>
              <a:t>목차</a:t>
            </a:r>
          </a:p>
        </p:txBody>
      </p:sp>
      <p:sp>
        <p:nvSpPr>
          <p:cNvPr id="13" name="AutoShape 13"/>
          <p:cNvSpPr/>
          <p:nvPr/>
        </p:nvSpPr>
        <p:spPr>
          <a:xfrm>
            <a:off x="-2145132" y="7522220"/>
            <a:ext cx="8379426" cy="0"/>
          </a:xfrm>
          <a:prstGeom prst="line">
            <a:avLst/>
          </a:prstGeom>
          <a:ln w="28575" cap="flat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 rot="3477392">
            <a:off x="-2550796" y="-4766807"/>
            <a:ext cx="5101593" cy="9533614"/>
            <a:chOff x="0" y="0"/>
            <a:chExt cx="1343629" cy="25109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3629" cy="2510910"/>
            </a:xfrm>
            <a:custGeom>
              <a:avLst/>
              <a:gdLst/>
              <a:ahLst/>
              <a:cxnLst/>
              <a:rect l="l" t="t" r="r" b="b"/>
              <a:pathLst>
                <a:path w="1343629" h="2510910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lnTo>
                    <a:pt x="0" y="0"/>
                  </a:lnTo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5607" y="0"/>
            <a:ext cx="8902393" cy="10287000"/>
            <a:chOff x="0" y="0"/>
            <a:chExt cx="23446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663" cy="2709333"/>
            </a:xfrm>
            <a:custGeom>
              <a:avLst/>
              <a:gdLst/>
              <a:ahLst/>
              <a:cxnLst/>
              <a:rect l="l" t="t" r="r" b="b"/>
              <a:pathLst>
                <a:path w="2344663" h="2709333">
                  <a:moveTo>
                    <a:pt x="0" y="0"/>
                  </a:moveTo>
                  <a:lnTo>
                    <a:pt x="2344663" y="0"/>
                  </a:lnTo>
                  <a:lnTo>
                    <a:pt x="2344663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383593">
            <a:off x="-5478135" y="-4073404"/>
            <a:ext cx="15452329" cy="18891008"/>
            <a:chOff x="0" y="0"/>
            <a:chExt cx="4069749" cy="49754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9749" cy="4975409"/>
            </a:xfrm>
            <a:custGeom>
              <a:avLst/>
              <a:gdLst/>
              <a:ahLst/>
              <a:cxnLst/>
              <a:rect l="l" t="t" r="r" b="b"/>
              <a:pathLst>
                <a:path w="4069749" h="4975409">
                  <a:moveTo>
                    <a:pt x="0" y="0"/>
                  </a:moveTo>
                  <a:lnTo>
                    <a:pt x="4069749" y="0"/>
                  </a:lnTo>
                  <a:lnTo>
                    <a:pt x="4069749" y="4975409"/>
                  </a:lnTo>
                  <a:lnTo>
                    <a:pt x="0" y="4975409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6869335">
            <a:off x="7276686" y="-3024512"/>
            <a:ext cx="5101593" cy="4374576"/>
            <a:chOff x="0" y="0"/>
            <a:chExt cx="1343629" cy="11521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3629" cy="1152152"/>
            </a:xfrm>
            <a:custGeom>
              <a:avLst/>
              <a:gdLst/>
              <a:ahLst/>
              <a:cxnLst/>
              <a:rect l="l" t="t" r="r" b="b"/>
              <a:pathLst>
                <a:path w="1343629" h="1152152">
                  <a:moveTo>
                    <a:pt x="0" y="0"/>
                  </a:moveTo>
                  <a:lnTo>
                    <a:pt x="1343629" y="0"/>
                  </a:lnTo>
                  <a:lnTo>
                    <a:pt x="1343629" y="1152152"/>
                  </a:lnTo>
                  <a:lnTo>
                    <a:pt x="0" y="1152152"/>
                  </a:lnTo>
                  <a:lnTo>
                    <a:pt x="0" y="0"/>
                  </a:lnTo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5054673" y="2144253"/>
            <a:ext cx="86431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8757922" y="2129965"/>
            <a:ext cx="9366073" cy="5662067"/>
            <a:chOff x="0" y="0"/>
            <a:chExt cx="2466785" cy="14912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66785" cy="1491244"/>
            </a:xfrm>
            <a:custGeom>
              <a:avLst/>
              <a:gdLst/>
              <a:ahLst/>
              <a:cxnLst/>
              <a:rect l="l" t="t" r="r" b="b"/>
              <a:pathLst>
                <a:path w="2466785" h="1491244">
                  <a:moveTo>
                    <a:pt x="42156" y="0"/>
                  </a:moveTo>
                  <a:lnTo>
                    <a:pt x="2424628" y="0"/>
                  </a:lnTo>
                  <a:cubicBezTo>
                    <a:pt x="2447910" y="0"/>
                    <a:pt x="2466785" y="18874"/>
                    <a:pt x="2466785" y="42156"/>
                  </a:cubicBezTo>
                  <a:lnTo>
                    <a:pt x="2466785" y="1449088"/>
                  </a:lnTo>
                  <a:cubicBezTo>
                    <a:pt x="2466785" y="1460268"/>
                    <a:pt x="2462343" y="1470991"/>
                    <a:pt x="2454437" y="1478897"/>
                  </a:cubicBezTo>
                  <a:cubicBezTo>
                    <a:pt x="2446531" y="1486803"/>
                    <a:pt x="2435809" y="1491244"/>
                    <a:pt x="2424628" y="1491244"/>
                  </a:cubicBezTo>
                  <a:lnTo>
                    <a:pt x="42156" y="1491244"/>
                  </a:lnTo>
                  <a:cubicBezTo>
                    <a:pt x="18874" y="1491244"/>
                    <a:pt x="0" y="1472370"/>
                    <a:pt x="0" y="1449088"/>
                  </a:cubicBezTo>
                  <a:lnTo>
                    <a:pt x="0" y="42156"/>
                  </a:lnTo>
                  <a:cubicBezTo>
                    <a:pt x="0" y="30976"/>
                    <a:pt x="4441" y="20253"/>
                    <a:pt x="12347" y="12347"/>
                  </a:cubicBezTo>
                  <a:cubicBezTo>
                    <a:pt x="20253" y="4441"/>
                    <a:pt x="30976" y="0"/>
                    <a:pt x="42156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8931794" y="2390775"/>
            <a:ext cx="9018329" cy="5140448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467142" y="3340185"/>
            <a:ext cx="7093160" cy="1844773"/>
            <a:chOff x="0" y="0"/>
            <a:chExt cx="1868157" cy="4858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68157" cy="485866"/>
            </a:xfrm>
            <a:custGeom>
              <a:avLst/>
              <a:gdLst/>
              <a:ahLst/>
              <a:cxnLst/>
              <a:rect l="l" t="t" r="r" b="b"/>
              <a:pathLst>
                <a:path w="1868157" h="485866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499"/>
                </a:lnSpc>
              </a:pPr>
              <a:endParaRPr/>
            </a:p>
            <a:p>
              <a:pPr algn="just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48655" y="514350"/>
            <a:ext cx="4645371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Gothic A1 Bold"/>
              </a:rPr>
              <a:t>개발</a:t>
            </a:r>
            <a:r>
              <a:rPr lang="en-US" sz="8000">
                <a:solidFill>
                  <a:srgbClr val="FFFFFF"/>
                </a:solidFill>
                <a:latin typeface="Gothic A1"/>
              </a:rPr>
              <a:t> 동기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9910" y="2362200"/>
            <a:ext cx="71378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ea typeface="Tlab 돋움 미디움"/>
              </a:rPr>
              <a:t>현재 가장 대두되고 있는 수질 논란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54967" y="9499795"/>
            <a:ext cx="4514402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41A4FF"/>
                </a:solidFill>
                <a:ea typeface="Tlab 돋움 미디움 Italics"/>
              </a:rPr>
              <a:t>출처: YTN 뉴스 2023/8/25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67142" y="5372100"/>
            <a:ext cx="7093160" cy="1844773"/>
            <a:chOff x="0" y="0"/>
            <a:chExt cx="1868157" cy="4858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68157" cy="485866"/>
            </a:xfrm>
            <a:custGeom>
              <a:avLst/>
              <a:gdLst/>
              <a:ahLst/>
              <a:cxnLst/>
              <a:rect l="l" t="t" r="r" b="b"/>
              <a:pathLst>
                <a:path w="1868157" h="485866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67142" y="7445473"/>
            <a:ext cx="7093160" cy="1844773"/>
            <a:chOff x="0" y="0"/>
            <a:chExt cx="1868157" cy="48586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68157" cy="485866"/>
            </a:xfrm>
            <a:custGeom>
              <a:avLst/>
              <a:gdLst/>
              <a:ahLst/>
              <a:cxnLst/>
              <a:rect l="l" t="t" r="r" b="b"/>
              <a:pathLst>
                <a:path w="1868157" h="485866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34601" y="3870911"/>
            <a:ext cx="1076701" cy="66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원인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9910" y="5944284"/>
            <a:ext cx="1548120" cy="66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문제점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4601" y="8040062"/>
            <a:ext cx="1076701" cy="66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이유</a:t>
            </a:r>
          </a:p>
        </p:txBody>
      </p:sp>
      <p:sp>
        <p:nvSpPr>
          <p:cNvPr id="31" name="AutoShape 31"/>
          <p:cNvSpPr/>
          <p:nvPr/>
        </p:nvSpPr>
        <p:spPr>
          <a:xfrm flipH="1" flipV="1">
            <a:off x="2305179" y="3603796"/>
            <a:ext cx="0" cy="12346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 flipH="1" flipV="1">
            <a:off x="2305179" y="7792032"/>
            <a:ext cx="0" cy="12346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AutoShape 33"/>
          <p:cNvSpPr/>
          <p:nvPr/>
        </p:nvSpPr>
        <p:spPr>
          <a:xfrm flipH="1" flipV="1">
            <a:off x="2305179" y="5677168"/>
            <a:ext cx="0" cy="12346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2689939" y="5783311"/>
            <a:ext cx="4092029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99">
                <a:solidFill>
                  <a:srgbClr val="000000"/>
                </a:solidFill>
                <a:ea typeface="Gothic A1 Semi-Bold"/>
              </a:rPr>
              <a:t>수질이 실제로 어떻게 되어가고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000000"/>
                </a:solidFill>
                <a:latin typeface="Gothic A1 Semi-Bold"/>
              </a:rPr>
              <a:t> 있는지 알 방법이 없음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442555" y="3751397"/>
            <a:ext cx="4673665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000000"/>
                </a:solidFill>
                <a:ea typeface="Gothic A1 Semi-Bold"/>
              </a:rPr>
              <a:t>오염수 방류로 인한 연근해 수질에 대한 관심과 불안감 증가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000817" y="8117250"/>
            <a:ext cx="3557141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000000"/>
                </a:solidFill>
                <a:ea typeface="Gothic A1 Semi-Bold"/>
              </a:rPr>
              <a:t>수질 현황 파악 수단의 부재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5607" y="0"/>
            <a:ext cx="8902393" cy="10287000"/>
            <a:chOff x="0" y="0"/>
            <a:chExt cx="23446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663" cy="2709333"/>
            </a:xfrm>
            <a:custGeom>
              <a:avLst/>
              <a:gdLst/>
              <a:ahLst/>
              <a:cxnLst/>
              <a:rect l="l" t="t" r="r" b="b"/>
              <a:pathLst>
                <a:path w="2344663" h="2709333">
                  <a:moveTo>
                    <a:pt x="0" y="0"/>
                  </a:moveTo>
                  <a:lnTo>
                    <a:pt x="2344663" y="0"/>
                  </a:lnTo>
                  <a:lnTo>
                    <a:pt x="2344663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478135" y="-4073404"/>
            <a:ext cx="14863742" cy="18891008"/>
            <a:chOff x="0" y="0"/>
            <a:chExt cx="3914730" cy="49754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14730" cy="4975409"/>
            </a:xfrm>
            <a:custGeom>
              <a:avLst/>
              <a:gdLst/>
              <a:ahLst/>
              <a:cxnLst/>
              <a:rect l="l" t="t" r="r" b="b"/>
              <a:pathLst>
                <a:path w="3914730" h="4975409">
                  <a:moveTo>
                    <a:pt x="0" y="0"/>
                  </a:moveTo>
                  <a:lnTo>
                    <a:pt x="3914730" y="0"/>
                  </a:lnTo>
                  <a:lnTo>
                    <a:pt x="3914730" y="4975409"/>
                  </a:lnTo>
                  <a:lnTo>
                    <a:pt x="0" y="4975409"/>
                  </a:lnTo>
                  <a:lnTo>
                    <a:pt x="0" y="0"/>
                  </a:lnTo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5054673" y="2144253"/>
            <a:ext cx="86431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99910" y="3340185"/>
            <a:ext cx="7093160" cy="1844773"/>
            <a:chOff x="0" y="0"/>
            <a:chExt cx="1868157" cy="4858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68157" cy="485866"/>
            </a:xfrm>
            <a:custGeom>
              <a:avLst/>
              <a:gdLst/>
              <a:ahLst/>
              <a:cxnLst/>
              <a:rect l="l" t="t" r="r" b="b"/>
              <a:pathLst>
                <a:path w="1868157" h="485866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499"/>
                </a:lnSpc>
              </a:pPr>
              <a:endParaRPr/>
            </a:p>
            <a:p>
              <a:pPr algn="just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3620" y="5394731"/>
            <a:ext cx="7093160" cy="1844773"/>
            <a:chOff x="0" y="0"/>
            <a:chExt cx="1868157" cy="4858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68157" cy="485866"/>
            </a:xfrm>
            <a:custGeom>
              <a:avLst/>
              <a:gdLst/>
              <a:ahLst/>
              <a:cxnLst/>
              <a:rect l="l" t="t" r="r" b="b"/>
              <a:pathLst>
                <a:path w="1868157" h="485866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9910" y="7413527"/>
            <a:ext cx="7093160" cy="1844773"/>
            <a:chOff x="0" y="0"/>
            <a:chExt cx="1868157" cy="4858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68157" cy="485866"/>
            </a:xfrm>
            <a:custGeom>
              <a:avLst/>
              <a:gdLst/>
              <a:ahLst/>
              <a:cxnLst/>
              <a:rect l="l" t="t" r="r" b="b"/>
              <a:pathLst>
                <a:path w="1868157" h="485866">
                  <a:moveTo>
                    <a:pt x="55665" y="0"/>
                  </a:moveTo>
                  <a:lnTo>
                    <a:pt x="1812493" y="0"/>
                  </a:lnTo>
                  <a:cubicBezTo>
                    <a:pt x="1843236" y="0"/>
                    <a:pt x="1868157" y="24922"/>
                    <a:pt x="1868157" y="55665"/>
                  </a:cubicBezTo>
                  <a:lnTo>
                    <a:pt x="1868157" y="430201"/>
                  </a:lnTo>
                  <a:cubicBezTo>
                    <a:pt x="1868157" y="460944"/>
                    <a:pt x="1843236" y="485866"/>
                    <a:pt x="1812493" y="485866"/>
                  </a:cubicBezTo>
                  <a:lnTo>
                    <a:pt x="55665" y="485866"/>
                  </a:lnTo>
                  <a:cubicBezTo>
                    <a:pt x="24922" y="485866"/>
                    <a:pt x="0" y="460944"/>
                    <a:pt x="0" y="430201"/>
                  </a:cubicBezTo>
                  <a:lnTo>
                    <a:pt x="0" y="55665"/>
                  </a:lnTo>
                  <a:cubicBezTo>
                    <a:pt x="0" y="24922"/>
                    <a:pt x="24922" y="0"/>
                    <a:pt x="556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H="1" flipV="1">
            <a:off x="2305179" y="3603796"/>
            <a:ext cx="0" cy="12346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H="1" flipV="1">
            <a:off x="2305179" y="7792032"/>
            <a:ext cx="0" cy="12346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H="1" flipV="1">
            <a:off x="2305179" y="5677168"/>
            <a:ext cx="0" cy="12346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9747557" y="0"/>
            <a:ext cx="8109362" cy="10287000"/>
          </a:xfrm>
          <a:custGeom>
            <a:avLst/>
            <a:gdLst/>
            <a:ahLst/>
            <a:cxnLst/>
            <a:rect l="l" t="t" r="r" b="b"/>
            <a:pathLst>
              <a:path w="8109362" h="10287000">
                <a:moveTo>
                  <a:pt x="0" y="0"/>
                </a:moveTo>
                <a:lnTo>
                  <a:pt x="8109362" y="0"/>
                </a:lnTo>
                <a:lnTo>
                  <a:pt x="81093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948655" y="514350"/>
            <a:ext cx="4645371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Gothic A1 Bold"/>
              </a:rPr>
              <a:t>개발</a:t>
            </a:r>
            <a:r>
              <a:rPr lang="en-US" sz="8000">
                <a:solidFill>
                  <a:srgbClr val="FFFFFF"/>
                </a:solidFill>
                <a:latin typeface="Gothic A1"/>
              </a:rPr>
              <a:t> 동기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57529" y="9467850"/>
            <a:ext cx="4514402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41A4FF"/>
                </a:solidFill>
                <a:ea typeface="Tlab 돋움 미디움 Italics"/>
              </a:rPr>
              <a:t>출처: 다음 매일 경제 2023/8/24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8655" y="3870911"/>
            <a:ext cx="1076701" cy="66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원인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5119" y="5952075"/>
            <a:ext cx="1548120" cy="66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문제점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0829" y="7985711"/>
            <a:ext cx="1076701" cy="66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Tlab 돋움 미디움"/>
              </a:rPr>
              <a:t>이유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38448" y="5915495"/>
            <a:ext cx="5185842" cy="86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 dirty="0" err="1">
                <a:solidFill>
                  <a:srgbClr val="000000"/>
                </a:solidFill>
                <a:ea typeface="Gothic A1 Semi-Bold"/>
              </a:rPr>
              <a:t>법의</a:t>
            </a:r>
            <a:r>
              <a:rPr lang="en-US" sz="2499" spc="-99" dirty="0">
                <a:solidFill>
                  <a:srgbClr val="000000"/>
                </a:solidFill>
                <a:ea typeface="Gothic A1 Semi-Bold"/>
              </a:rPr>
              <a:t> </a:t>
            </a:r>
            <a:r>
              <a:rPr lang="en-US" sz="2499" spc="-99" dirty="0" err="1">
                <a:solidFill>
                  <a:srgbClr val="000000"/>
                </a:solidFill>
                <a:ea typeface="Gothic A1 Semi-Bold"/>
              </a:rPr>
              <a:t>망을</a:t>
            </a:r>
            <a:r>
              <a:rPr lang="en-US" sz="2499" spc="-99" dirty="0">
                <a:solidFill>
                  <a:srgbClr val="000000"/>
                </a:solidFill>
                <a:ea typeface="Gothic A1 Semi-Bold"/>
              </a:rPr>
              <a:t> </a:t>
            </a:r>
            <a:r>
              <a:rPr lang="en-US" sz="2499" spc="-99" dirty="0" err="1">
                <a:solidFill>
                  <a:srgbClr val="000000"/>
                </a:solidFill>
                <a:ea typeface="Gothic A1 Semi-Bold"/>
              </a:rPr>
              <a:t>피해가는</a:t>
            </a:r>
            <a:r>
              <a:rPr lang="en-US" sz="2499" spc="-99" dirty="0">
                <a:solidFill>
                  <a:srgbClr val="000000"/>
                </a:solidFill>
                <a:ea typeface="Gothic A1 Semi-Bold"/>
              </a:rPr>
              <a:t>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 dirty="0" err="1">
                <a:solidFill>
                  <a:srgbClr val="000000"/>
                </a:solidFill>
                <a:ea typeface="Gothic A1 Semi-Bold"/>
              </a:rPr>
              <a:t>오염수</a:t>
            </a:r>
            <a:r>
              <a:rPr lang="en-US" sz="2499" spc="-99" dirty="0">
                <a:solidFill>
                  <a:srgbClr val="000000"/>
                </a:solidFill>
                <a:ea typeface="Gothic A1 Semi-Bold"/>
              </a:rPr>
              <a:t> </a:t>
            </a:r>
            <a:r>
              <a:rPr lang="en-US" sz="2499" spc="-99" dirty="0" err="1">
                <a:solidFill>
                  <a:srgbClr val="000000"/>
                </a:solidFill>
                <a:ea typeface="Gothic A1 Semi-Bold"/>
              </a:rPr>
              <a:t>방류</a:t>
            </a:r>
            <a:r>
              <a:rPr lang="en-US" sz="2499" spc="-99" dirty="0">
                <a:solidFill>
                  <a:srgbClr val="000000"/>
                </a:solidFill>
                <a:ea typeface="Gothic A1 Semi-Bold"/>
              </a:rPr>
              <a:t> </a:t>
            </a:r>
            <a:r>
              <a:rPr lang="en-US" sz="2499" spc="-99" dirty="0" err="1">
                <a:solidFill>
                  <a:srgbClr val="000000"/>
                </a:solidFill>
                <a:ea typeface="Gothic A1 Semi-Bold"/>
              </a:rPr>
              <a:t>업체들</a:t>
            </a:r>
            <a:r>
              <a:rPr lang="en-US" sz="2499" spc="-99" dirty="0">
                <a:solidFill>
                  <a:srgbClr val="000000"/>
                </a:solidFill>
                <a:ea typeface="Gothic A1 Semi-Bold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08074" y="3968750"/>
            <a:ext cx="3980185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000000"/>
                </a:solidFill>
                <a:ea typeface="Gothic A1 Semi-Bold"/>
              </a:rPr>
              <a:t>사회에 팽배한 무단 방류 업체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55153" y="8117250"/>
            <a:ext cx="4756398" cy="84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 dirty="0" err="1">
                <a:solidFill>
                  <a:srgbClr val="000000"/>
                </a:solidFill>
                <a:ea typeface="Gothic A1 Semi-Bold"/>
              </a:rPr>
              <a:t>곧바로</a:t>
            </a:r>
            <a:r>
              <a:rPr lang="en-US" sz="2499" spc="-99" dirty="0">
                <a:solidFill>
                  <a:srgbClr val="000000"/>
                </a:solidFill>
                <a:latin typeface="Gothic A1 Semi-Bold"/>
              </a:rPr>
              <a:t> </a:t>
            </a:r>
            <a:r>
              <a:rPr lang="en-US" sz="2499" spc="-99" dirty="0" err="1">
                <a:solidFill>
                  <a:srgbClr val="000000"/>
                </a:solidFill>
                <a:latin typeface="Gothic A1 Semi-Bold"/>
              </a:rPr>
              <a:t>파악하기</a:t>
            </a:r>
            <a:r>
              <a:rPr lang="en-US" sz="2499" spc="-99" dirty="0">
                <a:solidFill>
                  <a:srgbClr val="000000"/>
                </a:solidFill>
                <a:latin typeface="Gothic A1 Semi-Bold"/>
              </a:rPr>
              <a:t> </a:t>
            </a:r>
            <a:r>
              <a:rPr lang="en-US" sz="2499" spc="-99" dirty="0" err="1">
                <a:solidFill>
                  <a:srgbClr val="000000"/>
                </a:solidFill>
                <a:latin typeface="Gothic A1 Semi-Bold"/>
              </a:rPr>
              <a:t>어려운</a:t>
            </a:r>
            <a:r>
              <a:rPr lang="en-US" sz="2499" spc="-99" dirty="0">
                <a:solidFill>
                  <a:srgbClr val="000000"/>
                </a:solidFill>
                <a:latin typeface="Gothic A1 Semi-Bold"/>
              </a:rPr>
              <a:t> </a:t>
            </a:r>
            <a:r>
              <a:rPr lang="en-US" sz="2499" spc="-99" dirty="0" err="1">
                <a:solidFill>
                  <a:srgbClr val="000000"/>
                </a:solidFill>
                <a:latin typeface="Gothic A1 Semi-Bold"/>
              </a:rPr>
              <a:t>오염수</a:t>
            </a:r>
            <a:r>
              <a:rPr lang="en-US" sz="2499" spc="-99" dirty="0">
                <a:solidFill>
                  <a:srgbClr val="000000"/>
                </a:solidFill>
                <a:latin typeface="Gothic A1 Semi-Bold"/>
              </a:rPr>
              <a:t>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 dirty="0" err="1">
                <a:solidFill>
                  <a:srgbClr val="000000"/>
                </a:solidFill>
                <a:latin typeface="Gothic A1 Semi-Bold"/>
              </a:rPr>
              <a:t>방류</a:t>
            </a:r>
            <a:endParaRPr lang="en-US" sz="2499" spc="-99" dirty="0">
              <a:solidFill>
                <a:srgbClr val="000000"/>
              </a:solidFill>
              <a:latin typeface="Gothic A1 Semi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99910" y="2359110"/>
            <a:ext cx="715463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ea typeface="Tlab 돋움 미디움"/>
              </a:rPr>
              <a:t>현재 가장 대두되고 있는 국내 수질 오염 문제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83569"/>
            <a:ext cx="16446831" cy="205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ea typeface="Gothic A1"/>
              </a:rPr>
              <a:t>대응 방안</a:t>
            </a:r>
          </a:p>
          <a:p>
            <a:pPr marL="0" lvl="0" indent="0" algn="l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ea typeface="Gothic A1 Heavy"/>
              </a:rPr>
              <a:t>실시간으로 갱신되는 수질 현황 파악 서비스</a:t>
            </a:r>
          </a:p>
        </p:txBody>
      </p:sp>
      <p:sp>
        <p:nvSpPr>
          <p:cNvPr id="3" name="AutoShape 3"/>
          <p:cNvSpPr/>
          <p:nvPr/>
        </p:nvSpPr>
        <p:spPr>
          <a:xfrm>
            <a:off x="7257937" y="1298082"/>
            <a:ext cx="1000136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174820" y="4123348"/>
            <a:ext cx="4166235" cy="416623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>
                <a:alpha val="6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02695" y="4127920"/>
            <a:ext cx="4166235" cy="416623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>
                <a:alpha val="44706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85224" y="6168365"/>
            <a:ext cx="2801176" cy="0"/>
          </a:xfrm>
          <a:prstGeom prst="line">
            <a:avLst/>
          </a:prstGeom>
          <a:ln w="38100" cap="flat">
            <a:solidFill>
              <a:srgbClr val="215C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>
            <a:off x="5857349" y="6168365"/>
            <a:ext cx="2801176" cy="0"/>
          </a:xfrm>
          <a:prstGeom prst="line">
            <a:avLst/>
          </a:prstGeom>
          <a:ln w="38100" cap="flat">
            <a:solidFill>
              <a:srgbClr val="215C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8946945" y="4123348"/>
            <a:ext cx="4166235" cy="416623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9629474" y="6168365"/>
            <a:ext cx="2801176" cy="0"/>
          </a:xfrm>
          <a:prstGeom prst="line">
            <a:avLst/>
          </a:prstGeom>
          <a:ln w="38100" cap="flat">
            <a:solidFill>
              <a:srgbClr val="5898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719070" y="4123348"/>
            <a:ext cx="4166235" cy="416623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4CC7">
                <a:alpha val="9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3401600" y="6168365"/>
            <a:ext cx="2801176" cy="0"/>
          </a:xfrm>
          <a:prstGeom prst="line">
            <a:avLst/>
          </a:prstGeom>
          <a:ln w="38100" cap="flat">
            <a:solidFill>
              <a:srgbClr val="5898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5400000">
            <a:off x="5071875" y="5994799"/>
            <a:ext cx="618021" cy="385233"/>
          </a:xfrm>
          <a:custGeom>
            <a:avLst/>
            <a:gdLst/>
            <a:ahLst/>
            <a:cxnLst/>
            <a:rect l="l" t="t" r="r" b="b"/>
            <a:pathLst>
              <a:path w="618021" h="385233">
                <a:moveTo>
                  <a:pt x="0" y="0"/>
                </a:moveTo>
                <a:lnTo>
                  <a:pt x="618021" y="0"/>
                </a:lnTo>
                <a:lnTo>
                  <a:pt x="618021" y="385233"/>
                </a:lnTo>
                <a:lnTo>
                  <a:pt x="0" y="38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 rot="-5400000">
            <a:off x="8834990" y="5994799"/>
            <a:ext cx="618021" cy="385233"/>
          </a:xfrm>
          <a:custGeom>
            <a:avLst/>
            <a:gdLst/>
            <a:ahLst/>
            <a:cxnLst/>
            <a:rect l="l" t="t" r="r" b="b"/>
            <a:pathLst>
              <a:path w="618021" h="385233">
                <a:moveTo>
                  <a:pt x="0" y="0"/>
                </a:moveTo>
                <a:lnTo>
                  <a:pt x="618020" y="0"/>
                </a:lnTo>
                <a:lnTo>
                  <a:pt x="618020" y="385233"/>
                </a:lnTo>
                <a:lnTo>
                  <a:pt x="0" y="38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 rot="-5400000">
            <a:off x="12619434" y="6018421"/>
            <a:ext cx="618021" cy="385233"/>
          </a:xfrm>
          <a:custGeom>
            <a:avLst/>
            <a:gdLst/>
            <a:ahLst/>
            <a:cxnLst/>
            <a:rect l="l" t="t" r="r" b="b"/>
            <a:pathLst>
              <a:path w="618021" h="385233">
                <a:moveTo>
                  <a:pt x="0" y="0"/>
                </a:moveTo>
                <a:lnTo>
                  <a:pt x="618021" y="0"/>
                </a:lnTo>
                <a:lnTo>
                  <a:pt x="618021" y="385233"/>
                </a:lnTo>
                <a:lnTo>
                  <a:pt x="0" y="38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415253" y="4064514"/>
            <a:ext cx="971108" cy="97110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94347" y="5263490"/>
            <a:ext cx="318293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spc="-112">
                <a:solidFill>
                  <a:srgbClr val="FFFFFF"/>
                </a:solidFill>
                <a:latin typeface="Gothic A1 Ultra-Bold"/>
              </a:rPr>
              <a:t>AIS를 활용하여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ea typeface="Gothic A1 Ultra-Bold"/>
              </a:rPr>
              <a:t>수질 데이터를 전송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94347" y="6362465"/>
            <a:ext cx="3182930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배에 설치한 센서로 측정한</a:t>
            </a:r>
          </a:p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수질 데이터를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배의 위치 정보와 함께 전송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66472" y="5486165"/>
            <a:ext cx="318293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ea typeface="Gothic A1 Ultra-Bold"/>
              </a:rPr>
              <a:t>데이터 시각화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66472" y="6362465"/>
            <a:ext cx="3182930" cy="61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 dirty="0" err="1">
                <a:solidFill>
                  <a:srgbClr val="FFFFFF"/>
                </a:solidFill>
                <a:ea typeface="Gothic A1 Semi-Bold"/>
              </a:rPr>
              <a:t>받은</a:t>
            </a:r>
            <a:r>
              <a:rPr lang="en-US" sz="1800" spc="-72" dirty="0">
                <a:solidFill>
                  <a:srgbClr val="FFFFFF"/>
                </a:solidFill>
                <a:ea typeface="Gothic A1 Semi-Bold"/>
              </a:rPr>
              <a:t> </a:t>
            </a:r>
            <a:r>
              <a:rPr lang="en-US" sz="1800" spc="-72" dirty="0" err="1">
                <a:solidFill>
                  <a:srgbClr val="FFFFFF"/>
                </a:solidFill>
                <a:ea typeface="Gothic A1 Semi-Bold"/>
              </a:rPr>
              <a:t>데이터들이</a:t>
            </a:r>
            <a:r>
              <a:rPr lang="en-US" sz="1800" spc="-72" dirty="0">
                <a:solidFill>
                  <a:srgbClr val="FFFFFF"/>
                </a:solidFill>
                <a:ea typeface="Gothic A1 Semi-Bold"/>
              </a:rPr>
              <a:t> </a:t>
            </a:r>
            <a:r>
              <a:rPr lang="en-US" sz="1800" spc="-72" dirty="0" err="1">
                <a:solidFill>
                  <a:srgbClr val="FFFFFF"/>
                </a:solidFill>
                <a:ea typeface="Gothic A1 Semi-Bold"/>
              </a:rPr>
              <a:t>한눈에</a:t>
            </a:r>
            <a:endParaRPr lang="en-US" sz="1800" spc="-72" dirty="0">
              <a:solidFill>
                <a:srgbClr val="FFFFFF"/>
              </a:solidFill>
              <a:ea typeface="Gothic A1 Semi-Bold"/>
            </a:endParaRP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 err="1">
                <a:solidFill>
                  <a:srgbClr val="FFFFFF"/>
                </a:solidFill>
                <a:ea typeface="Gothic A1 Semi-Bold"/>
              </a:rPr>
              <a:t>들어오도록</a:t>
            </a:r>
            <a:r>
              <a:rPr lang="en-US" sz="1800" spc="-72" dirty="0">
                <a:solidFill>
                  <a:srgbClr val="FFFFFF"/>
                </a:solidFill>
                <a:ea typeface="Gothic A1 Semi-Bold"/>
              </a:rPr>
              <a:t> </a:t>
            </a:r>
            <a:r>
              <a:rPr lang="en-US" sz="1800" spc="-72" dirty="0" err="1">
                <a:solidFill>
                  <a:srgbClr val="FFFFFF"/>
                </a:solidFill>
                <a:ea typeface="Gothic A1 Semi-Bold"/>
              </a:rPr>
              <a:t>도표</a:t>
            </a:r>
            <a:r>
              <a:rPr lang="en-US" sz="1800" spc="-72" dirty="0">
                <a:solidFill>
                  <a:srgbClr val="FFFFFF"/>
                </a:solidFill>
                <a:ea typeface="Gothic A1 Semi-Bold"/>
              </a:rPr>
              <a:t> </a:t>
            </a:r>
            <a:r>
              <a:rPr lang="en-US" sz="1800" spc="-72" dirty="0" err="1">
                <a:solidFill>
                  <a:srgbClr val="FFFFFF"/>
                </a:solidFill>
                <a:ea typeface="Gothic A1 Semi-Bold"/>
              </a:rPr>
              <a:t>등으로</a:t>
            </a:r>
            <a:r>
              <a:rPr lang="en-US" sz="1800" spc="-72" dirty="0">
                <a:solidFill>
                  <a:srgbClr val="FFFFFF"/>
                </a:solidFill>
                <a:ea typeface="Gothic A1 Semi-Bold"/>
              </a:rPr>
              <a:t> </a:t>
            </a:r>
            <a:r>
              <a:rPr lang="en-US" sz="1800" spc="-72" dirty="0" err="1">
                <a:solidFill>
                  <a:srgbClr val="FFFFFF"/>
                </a:solidFill>
                <a:ea typeface="Gothic A1 Semi-Bold"/>
              </a:rPr>
              <a:t>시각화</a:t>
            </a:r>
            <a:endParaRPr lang="en-US" sz="1800" spc="-72" dirty="0">
              <a:solidFill>
                <a:srgbClr val="FFFFFF"/>
              </a:solidFill>
              <a:ea typeface="Gothic A1 Semi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438597" y="5486165"/>
            <a:ext cx="318293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ea typeface="Gothic A1 Ultra-Bold"/>
              </a:rPr>
              <a:t>데이터 분석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38597" y="6362465"/>
            <a:ext cx="318293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수집한 수질 데이터들을 분석하여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여러 분야로 활용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10723" y="5682590"/>
            <a:ext cx="318293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ea typeface="Gothic A1 Ultra-Bold"/>
              </a:rPr>
              <a:t>대량의 데이터 축적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10723" y="6362465"/>
            <a:ext cx="3182930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오랜기간 축적된 데이터들로</a:t>
            </a:r>
          </a:p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향후 수질 예측 시뮬레이션의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ea typeface="Gothic A1 Semi-Bold"/>
              </a:rPr>
              <a:t>기반이 될 수 있음.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5393629" y="4061411"/>
            <a:ext cx="977314" cy="97731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050572" y="4068106"/>
            <a:ext cx="977314" cy="990465"/>
            <a:chOff x="494" y="-87137"/>
            <a:chExt cx="812800" cy="823737"/>
          </a:xfrm>
        </p:grpSpPr>
        <p:sp>
          <p:nvSpPr>
            <p:cNvPr id="38" name="Freeform 38"/>
            <p:cNvSpPr/>
            <p:nvPr/>
          </p:nvSpPr>
          <p:spPr>
            <a:xfrm>
              <a:off x="494" y="-8713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967250" y="4068106"/>
            <a:ext cx="977314" cy="990465"/>
            <a:chOff x="45165" y="-87137"/>
            <a:chExt cx="812800" cy="823737"/>
          </a:xfrm>
        </p:grpSpPr>
        <p:sp>
          <p:nvSpPr>
            <p:cNvPr id="41" name="Freeform 41"/>
            <p:cNvSpPr/>
            <p:nvPr/>
          </p:nvSpPr>
          <p:spPr>
            <a:xfrm>
              <a:off x="45165" y="-8713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713187" y="4083891"/>
            <a:ext cx="323435" cy="93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8"/>
              </a:lnSpc>
              <a:spcBef>
                <a:spcPct val="0"/>
              </a:spcBef>
            </a:pPr>
            <a:r>
              <a:rPr lang="en-US" sz="4756" spc="-190" dirty="0">
                <a:solidFill>
                  <a:srgbClr val="FFFFFF"/>
                </a:solidFill>
                <a:latin typeface="Gothic A1 Semi-Bold"/>
              </a:rPr>
              <a:t>1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695632" y="4090586"/>
            <a:ext cx="323435" cy="93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8"/>
              </a:lnSpc>
              <a:spcBef>
                <a:spcPct val="0"/>
              </a:spcBef>
            </a:pPr>
            <a:r>
              <a:rPr lang="en-US" sz="4756" spc="-190" dirty="0">
                <a:solidFill>
                  <a:srgbClr val="FFFFFF"/>
                </a:solidFill>
                <a:latin typeface="Gothic A1 Semi-Bold"/>
              </a:rPr>
              <a:t>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376917" y="4090586"/>
            <a:ext cx="323435" cy="93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8"/>
              </a:lnSpc>
              <a:spcBef>
                <a:spcPct val="0"/>
              </a:spcBef>
            </a:pPr>
            <a:r>
              <a:rPr lang="en-US" sz="4756" spc="-190">
                <a:solidFill>
                  <a:srgbClr val="FFFFFF"/>
                </a:solidFill>
                <a:latin typeface="Gothic A1 Semi-Bold"/>
              </a:rPr>
              <a:t>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239882" y="4090586"/>
            <a:ext cx="323435" cy="93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8"/>
              </a:lnSpc>
              <a:spcBef>
                <a:spcPct val="0"/>
              </a:spcBef>
            </a:pPr>
            <a:r>
              <a:rPr lang="en-US" sz="4756" spc="-190">
                <a:solidFill>
                  <a:srgbClr val="FFFFFF"/>
                </a:solidFill>
                <a:latin typeface="Gothic A1 Semi-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5807" cy="5872092"/>
            </a:xfrm>
            <a:custGeom>
              <a:avLst/>
              <a:gdLst/>
              <a:ahLst/>
              <a:cxnLst/>
              <a:rect l="l" t="t" r="r" b="b"/>
              <a:pathLst>
                <a:path w="3765807" h="5872092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lnTo>
                    <a:pt x="0" y="0"/>
                  </a:lnTo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385057" y="2347912"/>
            <a:ext cx="86431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lnTo>
                    <a:pt x="0" y="0"/>
                  </a:lnTo>
                </a:path>
              </a:pathLst>
            </a:custGeom>
            <a:solidFill>
              <a:srgbClr val="41A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150550" y="0"/>
            <a:ext cx="5408493" cy="3500770"/>
          </a:xfrm>
          <a:custGeom>
            <a:avLst/>
            <a:gdLst/>
            <a:ahLst/>
            <a:cxnLst/>
            <a:rect l="l" t="t" r="r" b="b"/>
            <a:pathLst>
              <a:path w="5408493" h="3500770">
                <a:moveTo>
                  <a:pt x="0" y="0"/>
                </a:moveTo>
                <a:lnTo>
                  <a:pt x="5408493" y="0"/>
                </a:lnTo>
                <a:lnTo>
                  <a:pt x="5408493" y="3500770"/>
                </a:lnTo>
                <a:lnTo>
                  <a:pt x="0" y="350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538079" y="3500770"/>
            <a:ext cx="1661003" cy="1661003"/>
          </a:xfrm>
          <a:custGeom>
            <a:avLst/>
            <a:gdLst/>
            <a:ahLst/>
            <a:cxnLst/>
            <a:rect l="l" t="t" r="r" b="b"/>
            <a:pathLst>
              <a:path w="1661003" h="1661003">
                <a:moveTo>
                  <a:pt x="0" y="0"/>
                </a:moveTo>
                <a:lnTo>
                  <a:pt x="1661004" y="0"/>
                </a:lnTo>
                <a:lnTo>
                  <a:pt x="1661004" y="1661003"/>
                </a:lnTo>
                <a:lnTo>
                  <a:pt x="0" y="1661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354782" y="3355148"/>
            <a:ext cx="1806626" cy="1806626"/>
          </a:xfrm>
          <a:custGeom>
            <a:avLst/>
            <a:gdLst/>
            <a:ahLst/>
            <a:cxnLst/>
            <a:rect l="l" t="t" r="r" b="b"/>
            <a:pathLst>
              <a:path w="1806626" h="1806626">
                <a:moveTo>
                  <a:pt x="0" y="0"/>
                </a:moveTo>
                <a:lnTo>
                  <a:pt x="1806625" y="0"/>
                </a:lnTo>
                <a:lnTo>
                  <a:pt x="1806625" y="1806625"/>
                </a:lnTo>
                <a:lnTo>
                  <a:pt x="0" y="180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340910" y="3284007"/>
            <a:ext cx="2316687" cy="2316687"/>
          </a:xfrm>
          <a:custGeom>
            <a:avLst/>
            <a:gdLst/>
            <a:ahLst/>
            <a:cxnLst/>
            <a:rect l="l" t="t" r="r" b="b"/>
            <a:pathLst>
              <a:path w="2316687" h="2316687">
                <a:moveTo>
                  <a:pt x="0" y="0"/>
                </a:moveTo>
                <a:lnTo>
                  <a:pt x="2316686" y="0"/>
                </a:lnTo>
                <a:lnTo>
                  <a:pt x="2316686" y="2316687"/>
                </a:lnTo>
                <a:lnTo>
                  <a:pt x="0" y="2316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4644634" y="3662289"/>
            <a:ext cx="1563567" cy="1563567"/>
          </a:xfrm>
          <a:custGeom>
            <a:avLst/>
            <a:gdLst/>
            <a:ahLst/>
            <a:cxnLst/>
            <a:rect l="l" t="t" r="r" b="b"/>
            <a:pathLst>
              <a:path w="1563567" h="1563567">
                <a:moveTo>
                  <a:pt x="0" y="0"/>
                </a:moveTo>
                <a:lnTo>
                  <a:pt x="1563568" y="0"/>
                </a:lnTo>
                <a:lnTo>
                  <a:pt x="1563568" y="1563567"/>
                </a:lnTo>
                <a:lnTo>
                  <a:pt x="0" y="1563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2683186" y="6743475"/>
            <a:ext cx="1515897" cy="1515897"/>
          </a:xfrm>
          <a:custGeom>
            <a:avLst/>
            <a:gdLst/>
            <a:ahLst/>
            <a:cxnLst/>
            <a:rect l="l" t="t" r="r" b="b"/>
            <a:pathLst>
              <a:path w="1515897" h="1515897">
                <a:moveTo>
                  <a:pt x="0" y="0"/>
                </a:moveTo>
                <a:lnTo>
                  <a:pt x="1515897" y="0"/>
                </a:lnTo>
                <a:lnTo>
                  <a:pt x="1515897" y="1515896"/>
                </a:lnTo>
                <a:lnTo>
                  <a:pt x="0" y="1515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6097272" y="6196216"/>
            <a:ext cx="2321645" cy="2321645"/>
          </a:xfrm>
          <a:custGeom>
            <a:avLst/>
            <a:gdLst/>
            <a:ahLst/>
            <a:cxnLst/>
            <a:rect l="l" t="t" r="r" b="b"/>
            <a:pathLst>
              <a:path w="2321645" h="2321645">
                <a:moveTo>
                  <a:pt x="0" y="0"/>
                </a:moveTo>
                <a:lnTo>
                  <a:pt x="2321645" y="0"/>
                </a:lnTo>
                <a:lnTo>
                  <a:pt x="2321645" y="2321645"/>
                </a:lnTo>
                <a:lnTo>
                  <a:pt x="0" y="23216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0383614" y="6421460"/>
            <a:ext cx="1964193" cy="1964193"/>
          </a:xfrm>
          <a:custGeom>
            <a:avLst/>
            <a:gdLst/>
            <a:ahLst/>
            <a:cxnLst/>
            <a:rect l="l" t="t" r="r" b="b"/>
            <a:pathLst>
              <a:path w="1964193" h="1964193">
                <a:moveTo>
                  <a:pt x="0" y="0"/>
                </a:moveTo>
                <a:lnTo>
                  <a:pt x="1964193" y="0"/>
                </a:lnTo>
                <a:lnTo>
                  <a:pt x="1964193" y="1964194"/>
                </a:lnTo>
                <a:lnTo>
                  <a:pt x="0" y="1964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4451499" y="6401747"/>
            <a:ext cx="1910584" cy="1910584"/>
          </a:xfrm>
          <a:custGeom>
            <a:avLst/>
            <a:gdLst/>
            <a:ahLst/>
            <a:cxnLst/>
            <a:rect l="l" t="t" r="r" b="b"/>
            <a:pathLst>
              <a:path w="1910584" h="1910584">
                <a:moveTo>
                  <a:pt x="0" y="0"/>
                </a:moveTo>
                <a:lnTo>
                  <a:pt x="1910584" y="0"/>
                </a:lnTo>
                <a:lnTo>
                  <a:pt x="1910584" y="1910583"/>
                </a:lnTo>
                <a:lnTo>
                  <a:pt x="0" y="19105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648142" y="881062"/>
            <a:ext cx="5726625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Gothic A1 Bold"/>
              </a:rPr>
              <a:t>수질 </a:t>
            </a:r>
            <a:r>
              <a:rPr lang="en-US" sz="8000">
                <a:solidFill>
                  <a:srgbClr val="FFFFFF"/>
                </a:solidFill>
                <a:ea typeface="Gothic A1"/>
              </a:rPr>
              <a:t>데이터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4935" y="5316106"/>
            <a:ext cx="4287292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수온</a:t>
            </a:r>
          </a:p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endParaRPr lang="en-US" sz="2699">
              <a:solidFill>
                <a:srgbClr val="41A4FF"/>
              </a:solidFill>
              <a:ea typeface="Tlab 돋움 미디움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59934" y="8334981"/>
            <a:ext cx="2817294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부유 입자 물질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18395" y="5316106"/>
            <a:ext cx="4341294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용존산소량</a:t>
            </a:r>
          </a:p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endParaRPr lang="en-US" sz="2699">
              <a:solidFill>
                <a:srgbClr val="41A4FF"/>
              </a:solidFill>
              <a:ea typeface="Tlab 돋움 미디움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880395" y="8334981"/>
            <a:ext cx="2817294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염도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52962" y="5298961"/>
            <a:ext cx="4292583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화학적 산소 요구량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02903" y="8334981"/>
            <a:ext cx="2817294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클로로필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17771" y="5349275"/>
            <a:ext cx="2817294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용존 무기 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17771" y="8334981"/>
            <a:ext cx="2817294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41A4FF"/>
                </a:solidFill>
                <a:ea typeface="Tlab 돋움 미디움"/>
              </a:rPr>
              <a:t>산성도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9623" y="111191"/>
            <a:ext cx="9888306" cy="110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ea typeface="Gothic A1 Heavy"/>
              </a:rPr>
              <a:t>서비스 </a:t>
            </a:r>
            <a:r>
              <a:rPr lang="en-US" sz="6500" spc="-260">
                <a:solidFill>
                  <a:srgbClr val="004CC7"/>
                </a:solidFill>
                <a:ea typeface="Gothic A1"/>
              </a:rPr>
              <a:t>소개</a:t>
            </a:r>
          </a:p>
        </p:txBody>
      </p:sp>
      <p:sp>
        <p:nvSpPr>
          <p:cNvPr id="3" name="AutoShape 3"/>
          <p:cNvSpPr/>
          <p:nvPr/>
        </p:nvSpPr>
        <p:spPr>
          <a:xfrm>
            <a:off x="4470202" y="727141"/>
            <a:ext cx="12789098" cy="1428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6991964" y="5992708"/>
            <a:ext cx="4359861" cy="3555052"/>
            <a:chOff x="0" y="0"/>
            <a:chExt cx="1148276" cy="9363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8276" cy="936310"/>
            </a:xfrm>
            <a:custGeom>
              <a:avLst/>
              <a:gdLst/>
              <a:ahLst/>
              <a:cxnLst/>
              <a:rect l="l" t="t" r="r" b="b"/>
              <a:pathLst>
                <a:path w="1148276" h="936310">
                  <a:moveTo>
                    <a:pt x="0" y="0"/>
                  </a:moveTo>
                  <a:lnTo>
                    <a:pt x="1148276" y="0"/>
                  </a:lnTo>
                  <a:lnTo>
                    <a:pt x="1148276" y="936310"/>
                  </a:lnTo>
                  <a:lnTo>
                    <a:pt x="0" y="93631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91964" y="5382810"/>
            <a:ext cx="4351443" cy="3168128"/>
            <a:chOff x="0" y="0"/>
            <a:chExt cx="5801924" cy="422417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t="3111" b="3111"/>
            <a:stretch>
              <a:fillRect/>
            </a:stretch>
          </p:blipFill>
          <p:spPr>
            <a:xfrm>
              <a:off x="0" y="0"/>
              <a:ext cx="5801924" cy="4224170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7482073" y="8636343"/>
            <a:ext cx="762638" cy="762638"/>
          </a:xfrm>
          <a:custGeom>
            <a:avLst/>
            <a:gdLst/>
            <a:ahLst/>
            <a:cxnLst/>
            <a:rect l="l" t="t" r="r" b="b"/>
            <a:pathLst>
              <a:path w="762638" h="762638">
                <a:moveTo>
                  <a:pt x="0" y="0"/>
                </a:moveTo>
                <a:lnTo>
                  <a:pt x="762638" y="0"/>
                </a:lnTo>
                <a:lnTo>
                  <a:pt x="762638" y="762639"/>
                </a:lnTo>
                <a:lnTo>
                  <a:pt x="0" y="762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733631" y="6011758"/>
            <a:ext cx="4359861" cy="3555052"/>
            <a:chOff x="0" y="0"/>
            <a:chExt cx="1148276" cy="9363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48276" cy="936310"/>
            </a:xfrm>
            <a:custGeom>
              <a:avLst/>
              <a:gdLst/>
              <a:ahLst/>
              <a:cxnLst/>
              <a:rect l="l" t="t" r="r" b="b"/>
              <a:pathLst>
                <a:path w="1148276" h="936310">
                  <a:moveTo>
                    <a:pt x="0" y="0"/>
                  </a:moveTo>
                  <a:lnTo>
                    <a:pt x="1148276" y="0"/>
                  </a:lnTo>
                  <a:lnTo>
                    <a:pt x="1148276" y="936310"/>
                  </a:lnTo>
                  <a:lnTo>
                    <a:pt x="0" y="93631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733631" y="5401860"/>
            <a:ext cx="4359861" cy="3168128"/>
          </a:xfrm>
          <a:custGeom>
            <a:avLst/>
            <a:gdLst/>
            <a:ahLst/>
            <a:cxnLst/>
            <a:rect l="l" t="t" r="r" b="b"/>
            <a:pathLst>
              <a:path w="4359861" h="3168128">
                <a:moveTo>
                  <a:pt x="0" y="0"/>
                </a:moveTo>
                <a:lnTo>
                  <a:pt x="4359861" y="0"/>
                </a:lnTo>
                <a:lnTo>
                  <a:pt x="4359861" y="3168128"/>
                </a:lnTo>
                <a:lnTo>
                  <a:pt x="0" y="316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" b="-1151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2972059" y="8729563"/>
            <a:ext cx="678710" cy="678710"/>
          </a:xfrm>
          <a:custGeom>
            <a:avLst/>
            <a:gdLst/>
            <a:ahLst/>
            <a:cxnLst/>
            <a:rect l="l" t="t" r="r" b="b"/>
            <a:pathLst>
              <a:path w="678710" h="678710">
                <a:moveTo>
                  <a:pt x="0" y="0"/>
                </a:moveTo>
                <a:lnTo>
                  <a:pt x="678710" y="0"/>
                </a:lnTo>
                <a:lnTo>
                  <a:pt x="678710" y="678711"/>
                </a:lnTo>
                <a:lnTo>
                  <a:pt x="0" y="678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88689" y="1504770"/>
            <a:ext cx="4351443" cy="3372991"/>
            <a:chOff x="0" y="0"/>
            <a:chExt cx="1188424" cy="9211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88424" cy="921199"/>
            </a:xfrm>
            <a:custGeom>
              <a:avLst/>
              <a:gdLst/>
              <a:ahLst/>
              <a:cxnLst/>
              <a:rect l="l" t="t" r="r" b="b"/>
              <a:pathLst>
                <a:path w="1188424" h="921199">
                  <a:moveTo>
                    <a:pt x="0" y="0"/>
                  </a:moveTo>
                  <a:lnTo>
                    <a:pt x="1188424" y="0"/>
                  </a:lnTo>
                  <a:lnTo>
                    <a:pt x="1188424" y="921199"/>
                  </a:lnTo>
                  <a:lnTo>
                    <a:pt x="0" y="921199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5688" y="1389608"/>
            <a:ext cx="4359861" cy="3555052"/>
            <a:chOff x="0" y="0"/>
            <a:chExt cx="1148276" cy="9363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8276" cy="936310"/>
            </a:xfrm>
            <a:custGeom>
              <a:avLst/>
              <a:gdLst/>
              <a:ahLst/>
              <a:cxnLst/>
              <a:rect l="l" t="t" r="r" b="b"/>
              <a:pathLst>
                <a:path w="1148276" h="936310">
                  <a:moveTo>
                    <a:pt x="0" y="0"/>
                  </a:moveTo>
                  <a:lnTo>
                    <a:pt x="1148276" y="0"/>
                  </a:lnTo>
                  <a:lnTo>
                    <a:pt x="1148276" y="936310"/>
                  </a:lnTo>
                  <a:lnTo>
                    <a:pt x="0" y="93631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935688" y="1191326"/>
            <a:ext cx="4359861" cy="2911894"/>
          </a:xfrm>
          <a:custGeom>
            <a:avLst/>
            <a:gdLst/>
            <a:ahLst/>
            <a:cxnLst/>
            <a:rect l="l" t="t" r="r" b="b"/>
            <a:pathLst>
              <a:path w="4359861" h="2911894">
                <a:moveTo>
                  <a:pt x="0" y="0"/>
                </a:moveTo>
                <a:lnTo>
                  <a:pt x="4359861" y="0"/>
                </a:lnTo>
                <a:lnTo>
                  <a:pt x="4359861" y="2911894"/>
                </a:lnTo>
                <a:lnTo>
                  <a:pt x="0" y="2911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113" r="-680" b="-442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2733631" y="1389608"/>
            <a:ext cx="4359861" cy="3555052"/>
            <a:chOff x="0" y="0"/>
            <a:chExt cx="1148276" cy="93631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48276" cy="936310"/>
            </a:xfrm>
            <a:custGeom>
              <a:avLst/>
              <a:gdLst/>
              <a:ahLst/>
              <a:cxnLst/>
              <a:rect l="l" t="t" r="r" b="b"/>
              <a:pathLst>
                <a:path w="1148276" h="936310">
                  <a:moveTo>
                    <a:pt x="0" y="0"/>
                  </a:moveTo>
                  <a:lnTo>
                    <a:pt x="1148276" y="0"/>
                  </a:lnTo>
                  <a:lnTo>
                    <a:pt x="1148276" y="936310"/>
                  </a:lnTo>
                  <a:lnTo>
                    <a:pt x="0" y="93631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088689" y="1258226"/>
            <a:ext cx="4351443" cy="2808090"/>
          </a:xfrm>
          <a:custGeom>
            <a:avLst/>
            <a:gdLst/>
            <a:ahLst/>
            <a:cxnLst/>
            <a:rect l="l" t="t" r="r" b="b"/>
            <a:pathLst>
              <a:path w="4351443" h="2808090">
                <a:moveTo>
                  <a:pt x="0" y="0"/>
                </a:moveTo>
                <a:lnTo>
                  <a:pt x="4351443" y="0"/>
                </a:lnTo>
                <a:lnTo>
                  <a:pt x="4351443" y="2808090"/>
                </a:lnTo>
                <a:lnTo>
                  <a:pt x="0" y="2808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81" r="-4519" b="-233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2733631" y="1191326"/>
            <a:ext cx="4359861" cy="3102910"/>
          </a:xfrm>
          <a:custGeom>
            <a:avLst/>
            <a:gdLst/>
            <a:ahLst/>
            <a:cxnLst/>
            <a:rect l="l" t="t" r="r" b="b"/>
            <a:pathLst>
              <a:path w="4359861" h="3102910">
                <a:moveTo>
                  <a:pt x="0" y="0"/>
                </a:moveTo>
                <a:lnTo>
                  <a:pt x="4359861" y="0"/>
                </a:lnTo>
                <a:lnTo>
                  <a:pt x="4359861" y="3102910"/>
                </a:lnTo>
                <a:lnTo>
                  <a:pt x="0" y="3102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2" t="-11999" r="-21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084472" y="6011758"/>
            <a:ext cx="4359861" cy="3555052"/>
            <a:chOff x="0" y="0"/>
            <a:chExt cx="1148276" cy="93631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48276" cy="936310"/>
            </a:xfrm>
            <a:custGeom>
              <a:avLst/>
              <a:gdLst/>
              <a:ahLst/>
              <a:cxnLst/>
              <a:rect l="l" t="t" r="r" b="b"/>
              <a:pathLst>
                <a:path w="1148276" h="936310">
                  <a:moveTo>
                    <a:pt x="0" y="0"/>
                  </a:moveTo>
                  <a:lnTo>
                    <a:pt x="1148276" y="0"/>
                  </a:lnTo>
                  <a:lnTo>
                    <a:pt x="1148276" y="936310"/>
                  </a:lnTo>
                  <a:lnTo>
                    <a:pt x="0" y="936310"/>
                  </a:lnTo>
                  <a:lnTo>
                    <a:pt x="0" y="0"/>
                  </a:lnTo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4472" y="5382810"/>
            <a:ext cx="4359877" cy="3345582"/>
          </a:xfrm>
          <a:custGeom>
            <a:avLst/>
            <a:gdLst/>
            <a:ahLst/>
            <a:cxnLst/>
            <a:rect l="l" t="t" r="r" b="b"/>
            <a:pathLst>
              <a:path w="4359877" h="3345582">
                <a:moveTo>
                  <a:pt x="0" y="0"/>
                </a:moveTo>
                <a:lnTo>
                  <a:pt x="4359877" y="0"/>
                </a:lnTo>
                <a:lnTo>
                  <a:pt x="4359877" y="3345582"/>
                </a:lnTo>
                <a:lnTo>
                  <a:pt x="0" y="33455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8244711" y="8684288"/>
            <a:ext cx="2145876" cy="56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-115">
                <a:solidFill>
                  <a:srgbClr val="FFFFFF"/>
                </a:solidFill>
                <a:ea typeface="Gothic A1 Bold"/>
              </a:rPr>
              <a:t>브랜드화 맵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50769" y="8783168"/>
            <a:ext cx="320364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ea typeface="Gothic A1 Bold"/>
              </a:rPr>
              <a:t>실시간 수질등급 맵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66236" y="4229277"/>
            <a:ext cx="2996350" cy="48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5"/>
              </a:lnSpc>
              <a:spcBef>
                <a:spcPct val="0"/>
              </a:spcBef>
            </a:pPr>
            <a:r>
              <a:rPr lang="en-US" sz="2796">
                <a:solidFill>
                  <a:srgbClr val="FFFFFF"/>
                </a:solidFill>
                <a:ea typeface="Gothic A1 Ultra-Bold"/>
              </a:rPr>
              <a:t>수질 등급 변화도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61253" y="4274670"/>
            <a:ext cx="370873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ea typeface="Gothic A1 Bold"/>
              </a:rPr>
              <a:t>수질 데이터 변화량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59195" y="4330054"/>
            <a:ext cx="370873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ea typeface="Gothic A1 Ultra-Bold"/>
              </a:rPr>
              <a:t>해수 구성 성분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81567" y="8843758"/>
            <a:ext cx="3165687" cy="56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-115">
                <a:solidFill>
                  <a:srgbClr val="FFFFFF"/>
                </a:solidFill>
                <a:ea typeface="Gothic A1 Bold"/>
              </a:rPr>
              <a:t>수질 등급 분포 현황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543</Words>
  <Application>Microsoft Office PowerPoint</Application>
  <PresentationFormat>사용자 지정</PresentationFormat>
  <Paragraphs>171</Paragraphs>
  <Slides>16</Slides>
  <Notes>1</Notes>
  <HiddenSlides>0</HiddenSlides>
  <MMClips>5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Calibri</vt:lpstr>
      <vt:lpstr>Tlab 돋움 미디움</vt:lpstr>
      <vt:lpstr>Gothic A1 Medium</vt:lpstr>
      <vt:lpstr>Gothic A1 Ultra-Bold</vt:lpstr>
      <vt:lpstr>Gothic A1 Semi-Bold</vt:lpstr>
      <vt:lpstr>Gothic A1</vt:lpstr>
      <vt:lpstr>Gothic A1 Bold</vt:lpstr>
      <vt:lpstr>Arial</vt:lpstr>
      <vt:lpstr>Nanum Square Bold</vt:lpstr>
      <vt:lpstr>TDTD평고딕</vt:lpstr>
      <vt:lpstr>Gothic A1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사업 제안서</dc:title>
  <cp:lastModifiedBy>고홍</cp:lastModifiedBy>
  <cp:revision>3</cp:revision>
  <dcterms:created xsi:type="dcterms:W3CDTF">2006-08-16T00:00:00Z</dcterms:created>
  <dcterms:modified xsi:type="dcterms:W3CDTF">2023-08-26T21:32:36Z</dcterms:modified>
  <dc:identifier>DAFsmXXzRXw</dc:identifier>
</cp:coreProperties>
</file>